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6" r:id="rId7"/>
    <p:sldId id="262" r:id="rId8"/>
    <p:sldId id="261" r:id="rId9"/>
    <p:sldId id="265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BF8B4-1CA7-445F-9D79-4B2EF4DBDF8A}" type="datetimeFigureOut">
              <a:rPr lang="zh-TW" altLang="en-US" smtClean="0"/>
              <a:pPr/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433B8-56E0-4B51-83DF-646564DCFE7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/>
          <a:lstStyle/>
          <a:p>
            <a:r>
              <a:rPr lang="zh-TW" altLang="en-US" b="1" dirty="0"/>
              <a:t>學生社團辦公室整潔競賽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1928802"/>
            <a:ext cx="7215238" cy="4286280"/>
          </a:xfrm>
        </p:spPr>
        <p:txBody>
          <a:bodyPr>
            <a:normAutofit fontScale="92500" lnSpcReduction="10000"/>
          </a:bodyPr>
          <a:lstStyle/>
          <a:p>
            <a:pPr algn="l" fontAlgn="auto"/>
            <a:r>
              <a:rPr lang="zh-TW" altLang="en-US" dirty="0">
                <a:solidFill>
                  <a:schemeClr val="tx1"/>
                </a:solidFill>
              </a:rPr>
              <a:t>實施時間：</a:t>
            </a:r>
            <a:r>
              <a:rPr lang="en-US" b="1" dirty="0">
                <a:solidFill>
                  <a:schemeClr val="tx1"/>
                </a:solidFill>
              </a:rPr>
              <a:t>115</a:t>
            </a:r>
            <a:r>
              <a:rPr lang="zh-TW" altLang="en-US" b="1" dirty="0">
                <a:solidFill>
                  <a:schemeClr val="tx1"/>
                </a:solidFill>
              </a:rPr>
              <a:t>年</a:t>
            </a:r>
            <a:r>
              <a:rPr lang="en-US" altLang="zh-TW" b="1" dirty="0">
                <a:solidFill>
                  <a:schemeClr val="tx1"/>
                </a:solidFill>
              </a:rPr>
              <a:t>5</a:t>
            </a:r>
            <a:r>
              <a:rPr lang="zh-TW" altLang="en-US" b="1" dirty="0">
                <a:solidFill>
                  <a:schemeClr val="tx1"/>
                </a:solidFill>
              </a:rPr>
              <a:t>月</a:t>
            </a:r>
            <a:r>
              <a:rPr lang="en-US" altLang="zh-TW" b="1" dirty="0">
                <a:solidFill>
                  <a:schemeClr val="tx1"/>
                </a:solidFill>
              </a:rPr>
              <a:t>7</a:t>
            </a:r>
            <a:r>
              <a:rPr lang="zh-TW" altLang="en-US" b="1" dirty="0">
                <a:solidFill>
                  <a:schemeClr val="tx1"/>
                </a:solidFill>
              </a:rPr>
              <a:t>日（星期四）</a:t>
            </a:r>
            <a:endParaRPr lang="en-US" altLang="zh-TW" b="1" dirty="0">
              <a:solidFill>
                <a:schemeClr val="tx1"/>
              </a:solidFill>
            </a:endParaRPr>
          </a:p>
          <a:p>
            <a:pPr algn="l" fontAlgn="auto"/>
            <a:r>
              <a:rPr lang="zh-TW" altLang="en-US" b="1" dirty="0">
                <a:solidFill>
                  <a:schemeClr val="tx1"/>
                </a:solidFill>
              </a:rPr>
              <a:t>                      中午</a:t>
            </a:r>
            <a:r>
              <a:rPr lang="en-US" b="1" dirty="0">
                <a:solidFill>
                  <a:schemeClr val="tx1"/>
                </a:solidFill>
              </a:rPr>
              <a:t>12</a:t>
            </a:r>
            <a:r>
              <a:rPr lang="zh-TW" altLang="en-US" b="1" dirty="0">
                <a:solidFill>
                  <a:schemeClr val="tx1"/>
                </a:solidFill>
              </a:rPr>
              <a:t>時至</a:t>
            </a:r>
            <a:r>
              <a:rPr lang="en-US" b="1" dirty="0">
                <a:solidFill>
                  <a:schemeClr val="tx1"/>
                </a:solidFill>
              </a:rPr>
              <a:t>14</a:t>
            </a:r>
            <a:r>
              <a:rPr lang="zh-TW" altLang="en-US" b="1" dirty="0">
                <a:solidFill>
                  <a:schemeClr val="tx1"/>
                </a:solidFill>
              </a:rPr>
              <a:t>時</a:t>
            </a:r>
          </a:p>
          <a:p>
            <a:pPr algn="l" fontAlgn="auto"/>
            <a:r>
              <a:rPr lang="zh-TW" altLang="en-US" dirty="0">
                <a:solidFill>
                  <a:schemeClr val="tx1"/>
                </a:solidFill>
              </a:rPr>
              <a:t>實施對象：學生社團辦公室及公共區域等</a:t>
            </a:r>
            <a:endParaRPr lang="en-US" altLang="zh-TW" dirty="0">
              <a:solidFill>
                <a:schemeClr val="tx1"/>
              </a:solidFill>
            </a:endParaRPr>
          </a:p>
          <a:p>
            <a:pPr algn="l" fontAlgn="auto"/>
            <a:r>
              <a:rPr lang="zh-TW" altLang="en-US" dirty="0">
                <a:solidFill>
                  <a:schemeClr val="tx1"/>
                </a:solidFill>
              </a:rPr>
              <a:t>（含學生會、學生法院、學生代表大會）</a:t>
            </a:r>
            <a:endParaRPr lang="en-US" altLang="zh-TW" dirty="0">
              <a:solidFill>
                <a:schemeClr val="tx1"/>
              </a:solidFill>
            </a:endParaRPr>
          </a:p>
          <a:p>
            <a:endParaRPr lang="zh-TW" altLang="en-US" dirty="0">
              <a:solidFill>
                <a:schemeClr val="tx1"/>
              </a:solidFill>
            </a:endParaRPr>
          </a:p>
          <a:p>
            <a:pPr algn="l"/>
            <a:r>
              <a:rPr lang="zh-TW" altLang="en-US" dirty="0">
                <a:solidFill>
                  <a:schemeClr val="tx1"/>
                </a:solidFill>
              </a:rPr>
              <a:t>●評審時間，社團須派員留守社團辦公室，</a:t>
            </a:r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zh-TW" altLang="en-US" dirty="0">
                <a:solidFill>
                  <a:schemeClr val="tx1"/>
                </a:solidFill>
              </a:rPr>
              <a:t>　若無人留守，導致無法評審者，成績以</a:t>
            </a:r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en-US" altLang="zh-TW" dirty="0">
                <a:solidFill>
                  <a:schemeClr val="tx1"/>
                </a:solidFill>
              </a:rPr>
              <a:t>     </a:t>
            </a:r>
            <a:r>
              <a:rPr lang="zh-TW" altLang="en-US" dirty="0">
                <a:solidFill>
                  <a:schemeClr val="tx1"/>
                </a:solidFill>
              </a:rPr>
              <a:t>不及格計。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dirty="0"/>
              <a:t>考評重點：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05461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TW" altLang="en-US" dirty="0"/>
              <a:t>（一）環境整潔考評項目</a:t>
            </a:r>
            <a:r>
              <a:rPr lang="en-US" altLang="zh-TW" dirty="0"/>
              <a:t>60</a:t>
            </a:r>
            <a:r>
              <a:rPr lang="zh-TW" altLang="en-US" dirty="0"/>
              <a:t>％：</a:t>
            </a:r>
          </a:p>
          <a:p>
            <a:pPr>
              <a:buNone/>
            </a:pPr>
            <a:r>
              <a:rPr lang="zh-TW" altLang="en-US" dirty="0"/>
              <a:t>             天花板及地面</a:t>
            </a:r>
            <a:r>
              <a:rPr lang="en-US" altLang="zh-TW" dirty="0"/>
              <a:t>20</a:t>
            </a:r>
            <a:r>
              <a:rPr lang="zh-TW" altLang="en-US" dirty="0"/>
              <a:t>％、室內外牆面</a:t>
            </a:r>
            <a:r>
              <a:rPr lang="en-US" altLang="zh-TW" dirty="0"/>
              <a:t>15</a:t>
            </a:r>
            <a:r>
              <a:rPr lang="zh-TW" altLang="en-US" dirty="0"/>
              <a:t>％、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             門窗</a:t>
            </a:r>
            <a:r>
              <a:rPr lang="en-US" altLang="zh-TW" dirty="0"/>
              <a:t>10</a:t>
            </a:r>
            <a:r>
              <a:rPr lang="zh-TW" altLang="en-US" dirty="0"/>
              <a:t>％、桌櫃及物品陳列</a:t>
            </a:r>
            <a:r>
              <a:rPr lang="en-US" altLang="zh-TW" dirty="0"/>
              <a:t>10</a:t>
            </a:r>
            <a:r>
              <a:rPr lang="zh-TW" altLang="en-US" dirty="0"/>
              <a:t>％、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             走道公共區域</a:t>
            </a:r>
            <a:r>
              <a:rPr lang="en-US" altLang="zh-TW" dirty="0"/>
              <a:t>5</a:t>
            </a:r>
            <a:r>
              <a:rPr lang="zh-TW" altLang="en-US" dirty="0"/>
              <a:t>％。</a:t>
            </a:r>
            <a:endParaRPr lang="en-US" altLang="zh-TW" dirty="0"/>
          </a:p>
          <a:p>
            <a:pPr>
              <a:buNone/>
            </a:pPr>
            <a:endParaRPr lang="zh-TW" altLang="en-US" dirty="0"/>
          </a:p>
          <a:p>
            <a:pPr>
              <a:buNone/>
            </a:pPr>
            <a:r>
              <a:rPr lang="zh-TW" altLang="en-US" dirty="0"/>
              <a:t>（二）</a:t>
            </a:r>
            <a:r>
              <a:rPr lang="zh-TW" altLang="en-US" b="1" u="sng" dirty="0">
                <a:solidFill>
                  <a:srgbClr val="FF0000"/>
                </a:solidFill>
              </a:rPr>
              <a:t>公共安全檢查項目</a:t>
            </a:r>
            <a:r>
              <a:rPr lang="en-US" altLang="zh-TW" dirty="0"/>
              <a:t>40</a:t>
            </a:r>
            <a:r>
              <a:rPr lang="zh-TW" altLang="en-US" dirty="0"/>
              <a:t>％：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             不得使用或留置危險、易燃、易腐之物品，如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　瓦斯桶及違規使用電器用品。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             社辦內</a:t>
            </a:r>
            <a:r>
              <a:rPr lang="zh-TW" altLang="en-US">
                <a:solidFill>
                  <a:srgbClr val="FF0000"/>
                </a:solidFill>
              </a:rPr>
              <a:t>禁止炊膳</a:t>
            </a:r>
            <a:r>
              <a:rPr lang="zh-TW" altLang="en-US"/>
              <a:t>（</a:t>
            </a:r>
            <a:r>
              <a:rPr lang="zh-TW" altLang="en-US" dirty="0"/>
              <a:t>瓦斯爐、電磁爐、電湯匙或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　任何烹飪用具）及</a:t>
            </a:r>
            <a:r>
              <a:rPr lang="zh-TW" altLang="en-US" dirty="0">
                <a:solidFill>
                  <a:srgbClr val="FF0000"/>
                </a:solidFill>
              </a:rPr>
              <a:t>未經申請</a:t>
            </a:r>
            <a:r>
              <a:rPr lang="zh-TW" altLang="en-US" dirty="0"/>
              <a:t>之高耗電量電器（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　如電鍋、微波爐、電磁爐、冰箱等）。</a:t>
            </a:r>
          </a:p>
        </p:txBody>
      </p:sp>
    </p:spTree>
    <p:extLst>
      <p:ext uri="{BB962C8B-B14F-4D97-AF65-F5344CB8AC3E}">
        <p14:creationId xmlns:p14="http://schemas.microsoft.com/office/powerpoint/2010/main" val="147769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idx="1"/>
          </p:nvPr>
        </p:nvSpPr>
        <p:spPr>
          <a:xfrm>
            <a:off x="500034" y="214290"/>
            <a:ext cx="8472518" cy="6455070"/>
          </a:xfrm>
        </p:spPr>
        <p:txBody>
          <a:bodyPr>
            <a:noAutofit/>
          </a:bodyPr>
          <a:lstStyle/>
          <a:p>
            <a:pPr fontAlgn="auto">
              <a:buNone/>
            </a:pPr>
            <a:r>
              <a:rPr lang="zh-TW" altLang="en-US" sz="2400" dirty="0"/>
              <a:t>獎</a:t>
            </a:r>
            <a:r>
              <a:rPr lang="en-US" sz="2400" dirty="0"/>
              <a:t>    </a:t>
            </a:r>
            <a:r>
              <a:rPr lang="zh-TW" altLang="en-US" sz="2400" dirty="0"/>
              <a:t>懲：</a:t>
            </a:r>
          </a:p>
          <a:p>
            <a:pPr fontAlgn="auto">
              <a:buNone/>
            </a:pPr>
            <a:r>
              <a:rPr lang="zh-TW" altLang="en-US" sz="2400" dirty="0"/>
              <a:t>（一）本項競賽成績評分</a:t>
            </a:r>
            <a:r>
              <a:rPr lang="en-US" sz="2400" dirty="0"/>
              <a:t>59</a:t>
            </a:r>
            <a:r>
              <a:rPr lang="zh-TW" altLang="en-US" sz="2400" dirty="0"/>
              <a:t>分以下為不及格。</a:t>
            </a:r>
          </a:p>
          <a:p>
            <a:pPr fontAlgn="auto">
              <a:buNone/>
            </a:pPr>
            <a:r>
              <a:rPr lang="zh-TW" altLang="en-US" sz="2400" dirty="0"/>
              <a:t>（二）競賽成績以分區評審之優良社團，共</a:t>
            </a:r>
            <a:r>
              <a:rPr lang="en-US" sz="2400" dirty="0"/>
              <a:t>18</a:t>
            </a:r>
            <a:r>
              <a:rPr lang="zh-TW" altLang="en-US" sz="2400" dirty="0"/>
              <a:t>個社團，</a:t>
            </a:r>
            <a:endParaRPr lang="en-US" altLang="zh-TW" sz="2400" dirty="0"/>
          </a:p>
          <a:p>
            <a:pPr fontAlgn="auto">
              <a:buNone/>
            </a:pPr>
            <a:r>
              <a:rPr lang="zh-TW" altLang="en-US" sz="2400" dirty="0"/>
              <a:t>             頒發獎狀及獎金</a:t>
            </a:r>
            <a:r>
              <a:rPr lang="en-US" sz="2400" dirty="0"/>
              <a:t>1000</a:t>
            </a:r>
            <a:r>
              <a:rPr lang="zh-TW" altLang="en-US" sz="2400" dirty="0"/>
              <a:t>元。</a:t>
            </a:r>
          </a:p>
          <a:p>
            <a:pPr fontAlgn="auto">
              <a:buNone/>
            </a:pPr>
            <a:r>
              <a:rPr lang="zh-TW" altLang="en-US" sz="2400" dirty="0"/>
              <a:t>（三）成績不及格或評審缺失事實註記應改善事項之社團，</a:t>
            </a:r>
            <a:endParaRPr lang="en-US" altLang="zh-TW" sz="2400" dirty="0"/>
          </a:p>
          <a:p>
            <a:pPr fontAlgn="auto">
              <a:buNone/>
            </a:pPr>
            <a:r>
              <a:rPr lang="zh-TW" altLang="en-US" sz="2400" dirty="0"/>
              <a:t>             由課外活動組另行通知複檢，複檢結果仍未改善者，</a:t>
            </a:r>
            <a:endParaRPr lang="en-US" altLang="zh-TW" sz="2400" dirty="0"/>
          </a:p>
          <a:p>
            <a:pPr fontAlgn="auto">
              <a:buNone/>
            </a:pPr>
            <a:r>
              <a:rPr lang="zh-TW" altLang="en-US" sz="2400" dirty="0"/>
              <a:t>             社團負責人可依情節輕重議處，社團扣減本年度補助</a:t>
            </a:r>
            <a:endParaRPr lang="en-US" altLang="zh-TW" sz="2400" dirty="0"/>
          </a:p>
          <a:p>
            <a:pPr fontAlgn="auto">
              <a:buNone/>
            </a:pPr>
            <a:r>
              <a:rPr lang="zh-TW" altLang="en-US" sz="2400" dirty="0"/>
              <a:t>             經費</a:t>
            </a:r>
            <a:r>
              <a:rPr lang="en-US" sz="2400" dirty="0"/>
              <a:t>1000</a:t>
            </a:r>
            <a:r>
              <a:rPr lang="zh-TW" altLang="en-US" sz="2400" dirty="0"/>
              <a:t>元或參與勞動服務</a:t>
            </a:r>
            <a:r>
              <a:rPr lang="en-US" sz="2400" dirty="0"/>
              <a:t>8</a:t>
            </a:r>
            <a:r>
              <a:rPr lang="zh-TW" altLang="en-US" sz="2400" dirty="0"/>
              <a:t>小時，並</a:t>
            </a:r>
            <a:r>
              <a:rPr lang="zh-TW" altLang="en-US" sz="2400" dirty="0">
                <a:solidFill>
                  <a:srgbClr val="FF0000"/>
                </a:solidFill>
              </a:rPr>
              <a:t>調整或停止使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 fontAlgn="auto">
              <a:buNone/>
            </a:pPr>
            <a:r>
              <a:rPr lang="zh-TW" altLang="en-US" sz="2400" dirty="0">
                <a:solidFill>
                  <a:srgbClr val="FF0000"/>
                </a:solidFill>
              </a:rPr>
              <a:t>             用社團辦公室</a:t>
            </a:r>
            <a:r>
              <a:rPr lang="zh-TW" altLang="en-US" sz="2400" dirty="0"/>
              <a:t>。</a:t>
            </a:r>
          </a:p>
          <a:p>
            <a:pPr>
              <a:buNone/>
            </a:pPr>
            <a:r>
              <a:rPr lang="zh-TW" altLang="en-US" sz="2400" dirty="0"/>
              <a:t>（四）公共安全檢查項目，如有危及公共安全之器具物品，</a:t>
            </a:r>
            <a:endParaRPr lang="en-US" altLang="zh-TW" sz="2400" dirty="0"/>
          </a:p>
          <a:p>
            <a:pPr>
              <a:buNone/>
            </a:pPr>
            <a:r>
              <a:rPr lang="zh-TW" altLang="en-US" sz="2400" dirty="0"/>
              <a:t>　　　須立即自行移除，由課外活動組另行通知複檢；複檢</a:t>
            </a:r>
            <a:endParaRPr lang="en-US" altLang="zh-TW" sz="2400" dirty="0"/>
          </a:p>
          <a:p>
            <a:pPr>
              <a:buNone/>
            </a:pPr>
            <a:r>
              <a:rPr lang="zh-TW" altLang="en-US" sz="2400" dirty="0"/>
              <a:t>　　　結果仍未改善者，社團負責人可依情節輕重議處，社</a:t>
            </a:r>
            <a:endParaRPr lang="en-US" altLang="zh-TW" sz="2400" dirty="0"/>
          </a:p>
          <a:p>
            <a:pPr>
              <a:buNone/>
            </a:pPr>
            <a:r>
              <a:rPr lang="zh-TW" altLang="en-US" sz="2400" dirty="0"/>
              <a:t>             團扣減本年度補助經費</a:t>
            </a:r>
            <a:r>
              <a:rPr lang="en-US" sz="2400" dirty="0"/>
              <a:t>1000</a:t>
            </a:r>
            <a:r>
              <a:rPr lang="zh-TW" altLang="en-US" sz="2400" dirty="0"/>
              <a:t>元整或參與勞動服務</a:t>
            </a:r>
            <a:r>
              <a:rPr lang="en-US" sz="2400" dirty="0"/>
              <a:t>8</a:t>
            </a:r>
            <a:r>
              <a:rPr lang="zh-TW" altLang="en-US" sz="2400" dirty="0"/>
              <a:t>小時</a:t>
            </a:r>
            <a:endParaRPr lang="en-US" altLang="zh-TW" sz="2400" dirty="0"/>
          </a:p>
          <a:p>
            <a:pPr>
              <a:buNone/>
            </a:pPr>
            <a:r>
              <a:rPr lang="zh-TW" altLang="en-US" sz="2400" dirty="0"/>
              <a:t>　　　，並</a:t>
            </a:r>
            <a:r>
              <a:rPr lang="zh-TW" altLang="en-US" sz="2400" dirty="0">
                <a:solidFill>
                  <a:srgbClr val="FF0000"/>
                </a:solidFill>
              </a:rPr>
              <a:t>調整或停止使用社團辦公室</a:t>
            </a:r>
            <a:r>
              <a:rPr lang="zh-TW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8762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88640"/>
            <a:ext cx="8391876" cy="6480720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zh-TW" altLang="en-US" dirty="0"/>
              <a:t>本次競賽將加強公共安全項目之評分，經查核各社辦若有</a:t>
            </a:r>
            <a:endParaRPr lang="en-US" altLang="zh-TW" dirty="0"/>
          </a:p>
          <a:p>
            <a:pPr marL="0" lvl="0" indent="0">
              <a:buNone/>
            </a:pPr>
            <a:r>
              <a:rPr lang="zh-TW" altLang="en-US" dirty="0"/>
              <a:t>下列疏失，</a:t>
            </a:r>
            <a:r>
              <a:rPr lang="zh-TW" altLang="en-US" u="sng" dirty="0"/>
              <a:t>危害公共安全</a:t>
            </a:r>
            <a:r>
              <a:rPr lang="zh-TW" altLang="en-US" dirty="0"/>
              <a:t>，將依獎懲第七條第四項論處：</a:t>
            </a:r>
          </a:p>
          <a:p>
            <a:pPr lvl="1"/>
            <a:r>
              <a:rPr lang="zh-TW" altLang="en-US" dirty="0"/>
              <a:t>勿在社辦使用電鍋、微波爐、電磁爐、冰箱</a:t>
            </a:r>
            <a:r>
              <a:rPr lang="en-US" dirty="0"/>
              <a:t>...</a:t>
            </a:r>
            <a:r>
              <a:rPr lang="zh-TW" altLang="en-US" dirty="0"/>
              <a:t>等高耗電量電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    </a:t>
            </a:r>
            <a:r>
              <a:rPr lang="zh-TW" altLang="en-US" dirty="0"/>
              <a:t>器，若因</a:t>
            </a:r>
            <a:r>
              <a:rPr lang="zh-TW" altLang="en-US" b="1" u="sng" dirty="0">
                <a:solidFill>
                  <a:srgbClr val="FF0000"/>
                </a:solidFill>
              </a:rPr>
              <a:t>必要性</a:t>
            </a:r>
            <a:r>
              <a:rPr lang="zh-TW" altLang="en-US" dirty="0"/>
              <a:t>須使用高耗電量電器，於</a:t>
            </a:r>
            <a:r>
              <a:rPr lang="en-US" dirty="0">
                <a:solidFill>
                  <a:srgbClr val="FF0000"/>
                </a:solidFill>
              </a:rPr>
              <a:t>11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zh-TW" altLang="en-US" dirty="0">
                <a:solidFill>
                  <a:srgbClr val="FF0000"/>
                </a:solidFill>
              </a:rPr>
              <a:t>年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zh-TW" altLang="en-US" dirty="0">
                <a:solidFill>
                  <a:srgbClr val="FF0000"/>
                </a:solidFill>
              </a:rPr>
              <a:t>月</a:t>
            </a:r>
            <a:r>
              <a:rPr lang="en-US" altLang="zh-TW" dirty="0">
                <a:solidFill>
                  <a:srgbClr val="FF0000"/>
                </a:solidFill>
              </a:rPr>
              <a:t>30</a:t>
            </a:r>
            <a:r>
              <a:rPr lang="zh-TW" altLang="en-US" dirty="0">
                <a:solidFill>
                  <a:srgbClr val="FF0000"/>
                </a:solidFill>
              </a:rPr>
              <a:t>日</a:t>
            </a:r>
            <a:r>
              <a:rPr lang="zh-TW" altLang="en-US" dirty="0"/>
              <a:t>前送</a:t>
            </a:r>
            <a:endParaRPr lang="en-US" altLang="zh-TW" dirty="0"/>
          </a:p>
          <a:p>
            <a:pPr marL="457200" lvl="1" indent="0">
              <a:buNone/>
            </a:pPr>
            <a:r>
              <a:rPr lang="zh-TW" altLang="en-US" dirty="0"/>
              <a:t>　綜合申請表提出申請。</a:t>
            </a:r>
          </a:p>
          <a:p>
            <a:pPr lvl="1"/>
            <a:r>
              <a:rPr lang="zh-TW" altLang="en-US" dirty="0"/>
              <a:t>勿將設備及延長線插座設置於窗戶或排風機下，恐有雨水滲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    </a:t>
            </a:r>
            <a:r>
              <a:rPr lang="zh-TW" altLang="en-US" dirty="0"/>
              <a:t>入等問題。</a:t>
            </a:r>
          </a:p>
          <a:p>
            <a:pPr lvl="1"/>
            <a:r>
              <a:rPr lang="zh-TW" altLang="en-US" dirty="0"/>
              <a:t>勿在原插座上接用多孔插座頭，易產生接觸不良，影響用電</a:t>
            </a:r>
            <a:endParaRPr lang="en-US" altLang="zh-TW" dirty="0"/>
          </a:p>
          <a:p>
            <a:pPr marL="457200" lvl="1" indent="0">
              <a:buNone/>
            </a:pPr>
            <a:r>
              <a:rPr lang="zh-TW" altLang="en-US" dirty="0"/>
              <a:t>　安全。</a:t>
            </a:r>
          </a:p>
          <a:p>
            <a:pPr lvl="1"/>
            <a:r>
              <a:rPr lang="zh-TW" altLang="en-US" dirty="0"/>
              <a:t>勿使用多孔插座延長線，易形成負載過大，溫度升高，造成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     </a:t>
            </a:r>
            <a:r>
              <a:rPr lang="zh-TW" altLang="en-US" dirty="0"/>
              <a:t>電氣事故。</a:t>
            </a:r>
          </a:p>
          <a:p>
            <a:pPr lvl="1"/>
            <a:r>
              <a:rPr lang="zh-TW" altLang="en-US" dirty="0"/>
              <a:t>勿堆放雜物或易燃物品於用電設備旁，電器設備應定期防範電氣火災應謹記遵守用電「不」超過負載、電線「不」綑綁折損、插頭「不」 潮濕汙損、電源插座「不」 用不插、電器周圍「不」 放可燃物。</a:t>
            </a:r>
            <a:endParaRPr lang="en-US" altLang="zh-TW" dirty="0"/>
          </a:p>
          <a:p>
            <a:pPr lvl="1"/>
            <a:r>
              <a:rPr lang="zh-TW" altLang="en-US" dirty="0"/>
              <a:t>主動汰換老舊電器，選擇經濟部標準檢驗局檢驗合格，具有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   </a:t>
            </a:r>
            <a:r>
              <a:rPr lang="zh-TW" altLang="en-US" dirty="0"/>
              <a:t>「商品安全標章」的電器用品。</a:t>
            </a:r>
            <a:endParaRPr lang="en-US" altLang="zh-TW" dirty="0"/>
          </a:p>
          <a:p>
            <a:pPr lvl="1"/>
            <a:r>
              <a:rPr lang="zh-TW" altLang="en-US" dirty="0"/>
              <a:t>於社團辦公室內放置危險易燃物品，如瓦斯罐、瓦斯桶等。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5449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idx="1"/>
          </p:nvPr>
        </p:nvSpPr>
        <p:spPr>
          <a:xfrm>
            <a:off x="457200" y="357166"/>
            <a:ext cx="8579296" cy="607223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TW" altLang="en-US" dirty="0"/>
              <a:t>●垃圾不落地：</a:t>
            </a:r>
          </a:p>
          <a:p>
            <a:pPr>
              <a:buNone/>
            </a:pPr>
            <a:r>
              <a:rPr lang="zh-TW" altLang="en-US" dirty="0"/>
              <a:t>　</a:t>
            </a:r>
            <a:r>
              <a:rPr lang="en-US" dirty="0"/>
              <a:t>(1)</a:t>
            </a:r>
            <a:r>
              <a:rPr lang="zh-TW" altLang="en-US" dirty="0"/>
              <a:t>校園垃圾車每日清運，行經學生活動中心東側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</a:t>
            </a:r>
            <a:r>
              <a:rPr lang="en-US" dirty="0"/>
              <a:t>(</a:t>
            </a:r>
            <a:r>
              <a:rPr lang="zh-TW" altLang="en-US" dirty="0"/>
              <a:t>近圖書館</a:t>
            </a:r>
            <a:r>
              <a:rPr lang="en-US" dirty="0"/>
              <a:t>)</a:t>
            </a:r>
            <a:r>
              <a:rPr lang="zh-TW" altLang="en-US" dirty="0"/>
              <a:t>約為</a:t>
            </a:r>
            <a:r>
              <a:rPr lang="en-US" altLang="zh-TW" dirty="0"/>
              <a:t>10</a:t>
            </a:r>
            <a:r>
              <a:rPr lang="en-US" dirty="0"/>
              <a:t>:30~10:40</a:t>
            </a:r>
            <a:r>
              <a:rPr lang="zh-TW" altLang="en-US" dirty="0"/>
              <a:t>。</a:t>
            </a:r>
          </a:p>
          <a:p>
            <a:pPr>
              <a:buNone/>
            </a:pPr>
            <a:r>
              <a:rPr lang="zh-TW" altLang="en-US" dirty="0"/>
              <a:t>　</a:t>
            </a:r>
            <a:r>
              <a:rPr lang="en-US" dirty="0"/>
              <a:t>(2)</a:t>
            </a:r>
            <a:r>
              <a:rPr lang="zh-TW" altLang="en-US" dirty="0"/>
              <a:t>不可直接丟棄垃圾於路邊，必須等垃圾車到達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，協助垃圾上車，方可離開。</a:t>
            </a:r>
          </a:p>
          <a:p>
            <a:pPr>
              <a:buNone/>
            </a:pPr>
            <a:r>
              <a:rPr lang="zh-TW" altLang="en-US" dirty="0"/>
              <a:t>　</a:t>
            </a:r>
            <a:r>
              <a:rPr lang="en-US" dirty="0"/>
              <a:t>(3)</a:t>
            </a:r>
            <a:r>
              <a:rPr lang="zh-TW" altLang="en-US" dirty="0"/>
              <a:t>社團須配合以上時間進行垃圾丟棄。</a:t>
            </a:r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zh-TW" altLang="en-US" dirty="0"/>
              <a:t>●資源回收日：</a:t>
            </a:r>
          </a:p>
          <a:p>
            <a:pPr>
              <a:buNone/>
            </a:pPr>
            <a:r>
              <a:rPr lang="zh-TW" altLang="en-US" dirty="0"/>
              <a:t>　</a:t>
            </a:r>
            <a:r>
              <a:rPr lang="en-US" dirty="0"/>
              <a:t>(1)</a:t>
            </a:r>
            <a:r>
              <a:rPr lang="zh-TW" altLang="en-US" dirty="0"/>
              <a:t>每周二清運餐盒及回收類（鐵鋁罐、可回收塑膠類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、保特瓶、玻璃瓶及其他未列舉之資源物類）。</a:t>
            </a:r>
          </a:p>
          <a:p>
            <a:pPr>
              <a:buNone/>
            </a:pPr>
            <a:r>
              <a:rPr lang="zh-TW" altLang="en-US" dirty="0"/>
              <a:t>　</a:t>
            </a:r>
            <a:r>
              <a:rPr lang="en-US" dirty="0"/>
              <a:t>(2)</a:t>
            </a:r>
            <a:r>
              <a:rPr lang="zh-TW" altLang="en-US" dirty="0"/>
              <a:t>每周五清運餐盒及紙類。</a:t>
            </a:r>
          </a:p>
          <a:p>
            <a:pPr>
              <a:buNone/>
            </a:pPr>
            <a:r>
              <a:rPr lang="zh-TW" altLang="en-US" dirty="0"/>
              <a:t>　</a:t>
            </a:r>
            <a:r>
              <a:rPr lang="en-US" dirty="0"/>
              <a:t>(3)</a:t>
            </a:r>
            <a:r>
              <a:rPr lang="zh-TW" altLang="en-US" dirty="0"/>
              <a:t>社團有大量資源回收垃圾要丟棄，須配合資源回收</a:t>
            </a:r>
            <a:endParaRPr lang="en-US" altLang="zh-TW" dirty="0"/>
          </a:p>
          <a:p>
            <a:pPr>
              <a:buNone/>
            </a:pPr>
            <a:r>
              <a:rPr lang="zh-TW" altLang="en-US" dirty="0"/>
              <a:t>　　車時間進行丟棄（須協助垃圾上車後，方可離開）。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3964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D18F8E-ACED-4404-AEE4-52033475A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/>
              <a:t>一般</a:t>
            </a:r>
            <a:r>
              <a:rPr lang="zh-TW" altLang="en-US" b="1" dirty="0"/>
              <a:t>垃圾、可回收垃圾，</a:t>
            </a:r>
            <a:r>
              <a:rPr lang="zh-TW" altLang="zh-TW" b="1" dirty="0"/>
              <a:t>依本校定點清運時刻表，自行安排專人丟棄。</a:t>
            </a:r>
            <a:endParaRPr lang="en-US" altLang="zh-TW" b="1" dirty="0"/>
          </a:p>
          <a:p>
            <a:r>
              <a:rPr lang="en-US" altLang="zh-TW" dirty="0">
                <a:solidFill>
                  <a:srgbClr val="FF0000"/>
                </a:solidFill>
              </a:rPr>
              <a:t>10:30 </a:t>
            </a:r>
            <a:r>
              <a:rPr lang="zh-TW" altLang="en-US" dirty="0">
                <a:solidFill>
                  <a:srgbClr val="FF0000"/>
                </a:solidFill>
              </a:rPr>
              <a:t>雲平樓東側 車道入口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靠近圖書館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endParaRPr lang="en-US" altLang="zh-TW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br>
              <a:rPr lang="en-US" altLang="zh-TW" dirty="0"/>
            </a:br>
            <a:r>
              <a:rPr lang="zh-TW" altLang="en-US" dirty="0"/>
              <a:t>　環安中心首頁→常用連結→「校園垃圾清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　　　　　　　　　　　　　運時刻路線圖」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740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DCF912-F587-4465-9532-034AE70FE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D9139455-5BA4-42EF-A907-B87DCC24CF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0128" y="-4414"/>
            <a:ext cx="9572648" cy="6767436"/>
          </a:xfrm>
        </p:spPr>
      </p:pic>
    </p:spTree>
    <p:extLst>
      <p:ext uri="{BB962C8B-B14F-4D97-AF65-F5344CB8AC3E}">
        <p14:creationId xmlns:p14="http://schemas.microsoft.com/office/powerpoint/2010/main" val="3928947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663E7A-5D37-4876-BE2A-7F9923844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zh-TW" altLang="en-US" dirty="0"/>
              <a:t>大型廢棄品暫放位置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8A361BD-E495-4344-A767-478A5D8F7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14602"/>
          </a:xfrm>
        </p:spPr>
        <p:txBody>
          <a:bodyPr>
            <a:normAutofit/>
          </a:bodyPr>
          <a:lstStyle/>
          <a:p>
            <a:r>
              <a:rPr lang="zh-TW" altLang="en-US" b="1" dirty="0"/>
              <a:t>暫放</a:t>
            </a:r>
            <a:r>
              <a:rPr lang="zh-TW" altLang="zh-TW" b="1" dirty="0"/>
              <a:t>期間</a:t>
            </a:r>
            <a:r>
              <a:rPr lang="zh-TW" altLang="en-US" b="1" dirty="0"/>
              <a:t>：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zh-TW" altLang="zh-TW" b="1" dirty="0">
                <a:solidFill>
                  <a:schemeClr val="accent5">
                    <a:lumMod val="75000"/>
                  </a:schemeClr>
                </a:solidFill>
              </a:rPr>
              <a:t>月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27</a:t>
            </a:r>
            <a:r>
              <a:rPr lang="zh-TW" altLang="zh-TW" b="1" dirty="0">
                <a:solidFill>
                  <a:schemeClr val="accent5">
                    <a:lumMod val="75000"/>
                  </a:schemeClr>
                </a:solidFill>
              </a:rPr>
              <a:t>日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</a:rPr>
              <a:t>一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zh-TW" altLang="zh-TW" b="1" dirty="0">
                <a:solidFill>
                  <a:schemeClr val="accent5">
                    <a:lumMod val="75000"/>
                  </a:schemeClr>
                </a:solidFill>
              </a:rPr>
              <a:t>至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5</a:t>
            </a:r>
            <a:r>
              <a:rPr lang="zh-TW" altLang="zh-TW" b="1" dirty="0">
                <a:solidFill>
                  <a:schemeClr val="accent5">
                    <a:lumMod val="75000"/>
                  </a:schemeClr>
                </a:solidFill>
              </a:rPr>
              <a:t>月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6</a:t>
            </a:r>
            <a:r>
              <a:rPr lang="zh-TW" altLang="zh-TW" b="1" dirty="0">
                <a:solidFill>
                  <a:schemeClr val="accent5">
                    <a:lumMod val="75000"/>
                  </a:schemeClr>
                </a:solidFill>
              </a:rPr>
              <a:t>日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</a:rPr>
              <a:t>三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zh-TW" altLang="zh-TW" b="1" dirty="0"/>
              <a:t>。</a:t>
            </a:r>
            <a:endParaRPr lang="en-US" altLang="zh-TW" b="1" dirty="0"/>
          </a:p>
          <a:p>
            <a:endParaRPr lang="en-US" altLang="zh-TW" b="1" dirty="0"/>
          </a:p>
          <a:p>
            <a:r>
              <a:rPr lang="zh-TW" altLang="en-US" b="1" dirty="0"/>
              <a:t>放置地點：雲平樓</a:t>
            </a:r>
            <a:r>
              <a:rPr lang="en-US" altLang="zh-TW" b="1" dirty="0"/>
              <a:t>1</a:t>
            </a:r>
            <a:r>
              <a:rPr lang="zh-TW" altLang="en-US" b="1" dirty="0"/>
              <a:t>樓 </a:t>
            </a:r>
            <a:r>
              <a:rPr lang="en-US" altLang="zh-TW" b="1" dirty="0"/>
              <a:t>F11</a:t>
            </a:r>
            <a:br>
              <a:rPr lang="en-US" altLang="zh-TW" b="1" dirty="0"/>
            </a:br>
            <a:r>
              <a:rPr lang="zh-TW" altLang="en-US" b="1" dirty="0">
                <a:solidFill>
                  <a:srgbClr val="FF0000"/>
                </a:solidFill>
              </a:rPr>
              <a:t>限</a:t>
            </a:r>
            <a:r>
              <a:rPr lang="zh-TW" altLang="en-US" b="1" dirty="0">
                <a:solidFill>
                  <a:srgbClr val="7030A0"/>
                </a:solidFill>
              </a:rPr>
              <a:t>學校財產報廢品、木製品、鐵櫃</a:t>
            </a:r>
            <a:r>
              <a:rPr lang="zh-TW" altLang="en-US" b="1" dirty="0">
                <a:solidFill>
                  <a:schemeClr val="accent4">
                    <a:lumMod val="75000"/>
                  </a:schemeClr>
                </a:solidFill>
              </a:rPr>
              <a:t>。</a:t>
            </a:r>
            <a:endParaRPr lang="en-US" altLang="zh-TW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chemeClr val="accent4">
                    <a:lumMod val="75000"/>
                  </a:schemeClr>
                </a:solidFill>
              </a:rPr>
              <a:t>#</a:t>
            </a:r>
            <a:r>
              <a:rPr lang="zh-TW" altLang="en-US" b="1" dirty="0"/>
              <a:t>搬運前請聯絡社團承辦人</a:t>
            </a:r>
            <a:r>
              <a:rPr lang="en-US" altLang="zh-TW" b="1" dirty="0">
                <a:solidFill>
                  <a:schemeClr val="accent4">
                    <a:lumMod val="75000"/>
                  </a:schemeClr>
                </a:solidFill>
              </a:rPr>
              <a:t>#</a:t>
            </a:r>
            <a:endParaRPr lang="zh-TW" altLang="en-US" b="1" dirty="0"/>
          </a:p>
          <a:p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286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69C8FC5B-A3B5-4A77-9D0D-B127EF783B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12968" cy="6336704"/>
          </a:xfrm>
        </p:spPr>
      </p:pic>
      <p:sp>
        <p:nvSpPr>
          <p:cNvPr id="11" name="橢圓 10">
            <a:extLst>
              <a:ext uri="{FF2B5EF4-FFF2-40B4-BE49-F238E27FC236}">
                <a16:creationId xmlns:a16="http://schemas.microsoft.com/office/drawing/2014/main" id="{31AFB91F-811A-43FE-989F-DF19D850B84A}"/>
              </a:ext>
            </a:extLst>
          </p:cNvPr>
          <p:cNvSpPr/>
          <p:nvPr/>
        </p:nvSpPr>
        <p:spPr>
          <a:xfrm>
            <a:off x="5004048" y="620688"/>
            <a:ext cx="648072" cy="72008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2" name="語音泡泡: 圓角矩形 11">
            <a:extLst>
              <a:ext uri="{FF2B5EF4-FFF2-40B4-BE49-F238E27FC236}">
                <a16:creationId xmlns:a16="http://schemas.microsoft.com/office/drawing/2014/main" id="{DD069F06-59A4-4E3D-AE0D-004C79225935}"/>
              </a:ext>
            </a:extLst>
          </p:cNvPr>
          <p:cNvSpPr/>
          <p:nvPr/>
        </p:nvSpPr>
        <p:spPr>
          <a:xfrm>
            <a:off x="2317032" y="3140968"/>
            <a:ext cx="3011052" cy="2520280"/>
          </a:xfrm>
          <a:prstGeom prst="wedgeRoundRectCallout">
            <a:avLst>
              <a:gd name="adj1" fmla="val 54519"/>
              <a:gd name="adj2" fmla="val -12473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財產標籤廢品</a:t>
            </a:r>
            <a:br>
              <a:rPr lang="en-US" altLang="zh-TW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不可回收</a:t>
            </a:r>
            <a:r>
              <a:rPr lang="en-US" altLang="zh-TW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木製品鐵櫃</a:t>
            </a:r>
            <a:endParaRPr lang="en-US" altLang="zh-TW" sz="2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需與承辦人約時間）</a:t>
            </a:r>
          </a:p>
        </p:txBody>
      </p:sp>
    </p:spTree>
    <p:extLst>
      <p:ext uri="{BB962C8B-B14F-4D97-AF65-F5344CB8AC3E}">
        <p14:creationId xmlns:p14="http://schemas.microsoft.com/office/powerpoint/2010/main" val="39623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943</Words>
  <Application>Microsoft Office PowerPoint</Application>
  <PresentationFormat>如螢幕大小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Office 佈景主題</vt:lpstr>
      <vt:lpstr>學生社團辦公室整潔競賽</vt:lpstr>
      <vt:lpstr>考評重點：</vt:lpstr>
      <vt:lpstr>PowerPoint 簡報</vt:lpstr>
      <vt:lpstr>PowerPoint 簡報</vt:lpstr>
      <vt:lpstr>PowerPoint 簡報</vt:lpstr>
      <vt:lpstr>PowerPoint 簡報</vt:lpstr>
      <vt:lpstr>PowerPoint 簡報</vt:lpstr>
      <vt:lpstr>大型廢棄品暫放位置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學生社團辦公室環境整潔競賽</dc:title>
  <dc:creator>user</dc:creator>
  <cp:lastModifiedBy>admin</cp:lastModifiedBy>
  <cp:revision>74</cp:revision>
  <dcterms:created xsi:type="dcterms:W3CDTF">2020-03-02T02:16:58Z</dcterms:created>
  <dcterms:modified xsi:type="dcterms:W3CDTF">2026-02-24T11:06:51Z</dcterms:modified>
</cp:coreProperties>
</file>