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30"/>
  </p:notesMasterIdLst>
  <p:sldIdLst>
    <p:sldId id="256" r:id="rId2"/>
    <p:sldId id="257" r:id="rId3"/>
    <p:sldId id="261" r:id="rId4"/>
    <p:sldId id="263" r:id="rId5"/>
    <p:sldId id="295" r:id="rId6"/>
    <p:sldId id="296" r:id="rId7"/>
    <p:sldId id="315" r:id="rId8"/>
    <p:sldId id="260" r:id="rId9"/>
    <p:sldId id="270" r:id="rId10"/>
    <p:sldId id="297" r:id="rId11"/>
    <p:sldId id="298" r:id="rId12"/>
    <p:sldId id="299" r:id="rId13"/>
    <p:sldId id="289" r:id="rId14"/>
    <p:sldId id="300" r:id="rId15"/>
    <p:sldId id="282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278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layfair Display" panose="00000500000000000000" pitchFamily="2" charset="0"/>
      <p:regular r:id="rId35"/>
      <p:bold r:id="rId36"/>
      <p:italic r:id="rId37"/>
      <p:boldItalic r:id="rId38"/>
    </p:embeddedFont>
    <p:embeddedFont>
      <p:font typeface="Tinos" panose="02020500000000000000" charset="0"/>
      <p:regular r:id="rId39"/>
      <p:bold r:id="rId40"/>
      <p:italic r:id="rId41"/>
      <p:boldItalic r:id="rId42"/>
    </p:embeddedFont>
    <p:embeddedFont>
      <p:font typeface="標楷體" panose="03000509000000000000" pitchFamily="65" charset="-12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C77CE9-B276-4AB6-A952-685470D25459}">
  <a:tblStyle styleId="{FEC77CE9-B276-4AB6-A952-685470D254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1328446-1801-40F4-9D5D-7B887D8A4E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775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0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367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699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d9e327104c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d9e327104c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24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9e327104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d9e327104c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704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094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253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28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838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101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689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17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426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693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179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586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46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93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1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itle only">
  <p:cSld name="TITLE_ONLY_1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zigzag">
  <p:cSld name="BLANK_1_1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s">
  <p:cSld name="Blank circles"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75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ertical" type="blank">
  <p:cSld name="Blank vertical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20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  <p:sldLayoutId id="2147483660" r:id="rId6"/>
    <p:sldLayoutId id="2147483663" r:id="rId7"/>
    <p:sldLayoutId id="2147483664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city.cw.com.tw/article/186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w.toybrains.com/blog/stem-5-benefit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2011680" y="1991850"/>
            <a:ext cx="512064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年學生社團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評鑑說明會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1" name="Google Shape;91;p16"/>
          <p:cNvGrpSpPr/>
          <p:nvPr/>
        </p:nvGrpSpPr>
        <p:grpSpPr>
          <a:xfrm>
            <a:off x="4388765" y="980127"/>
            <a:ext cx="366458" cy="366437"/>
            <a:chOff x="1923675" y="1633650"/>
            <a:chExt cx="436000" cy="435975"/>
          </a:xfrm>
        </p:grpSpPr>
        <p:sp>
          <p:nvSpPr>
            <p:cNvPr id="92" name="Google Shape;92;p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90;p16">
            <a:extLst>
              <a:ext uri="{FF2B5EF4-FFF2-40B4-BE49-F238E27FC236}">
                <a16:creationId xmlns:a16="http://schemas.microsoft.com/office/drawing/2014/main" id="{4AA5C0B7-C3BF-4F71-817F-7DD6A19C4A7F}"/>
              </a:ext>
            </a:extLst>
          </p:cNvPr>
          <p:cNvSpPr txBox="1">
            <a:spLocks/>
          </p:cNvSpPr>
          <p:nvPr/>
        </p:nvSpPr>
        <p:spPr>
          <a:xfrm>
            <a:off x="4416679" y="3752728"/>
            <a:ext cx="2761190" cy="30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課外活動組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113.09.25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903641" y="1065007"/>
            <a:ext cx="2432691" cy="569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共通性評分項目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13A75A2-E9A6-4718-9B07-9B2ACD65C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62455"/>
              </p:ext>
            </p:extLst>
          </p:nvPr>
        </p:nvGraphicFramePr>
        <p:xfrm>
          <a:off x="903641" y="1634305"/>
          <a:ext cx="7336718" cy="259751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9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3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17">
                <a:tc rowSpan="5">
                  <a:txBody>
                    <a:bodyPr/>
                    <a:lstStyle/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資源管理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社團檔案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資料數位化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及善用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社群軟體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訂有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財務管理制度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，並完整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記錄社團經費運用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9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設立社團經費的非私人帳戶，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簿冊與印章由專人分別保管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定期公告收支概況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須將存摺封面拍照列入上傳資料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b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社團存簿負責人須為當屆社長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若非則扣分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0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年度經費收支須詳載，具有社團活動項目及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年度總預決算表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，並有社團本身稽核經費制度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157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訂有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產物保管制度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財產清冊須詳列圖片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及存置地點，並有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借用</a:t>
                      </a:r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及維修紀錄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0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903641" y="1065007"/>
            <a:ext cx="2432691" cy="569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社團活動績效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172A94C-C75A-4B95-AC53-36B577E6D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3486"/>
              </p:ext>
            </p:extLst>
          </p:nvPr>
        </p:nvGraphicFramePr>
        <p:xfrm>
          <a:off x="903641" y="1634304"/>
          <a:ext cx="7336718" cy="26058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3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988"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規劃與執行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周詳的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活動計畫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、充實的企畫內容，具有創意或凸顯傳統之意涵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8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依據社團可得校內外資源及人力評估活動計畫之適切性及可行性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490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社團組織規模及架構與籌備活動能相互配合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90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能利用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多元管道宣傳活動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63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能召集多數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社員參與活動分工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整合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社團內外人員與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根據涉及的專業部分協助活動執行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8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活動結束後召開會議，大型活動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(50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人以上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有問卷回饋分析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63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lang="zh-TW" altLang="en-US" sz="1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檢討會議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能分析執行成效與特色，並提出往後規劃或改善之建議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68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903641" y="1065007"/>
            <a:ext cx="2432691" cy="569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社團活動績效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D9B82C1-0417-48C6-9E2F-710914DA3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563998"/>
              </p:ext>
            </p:extLst>
          </p:nvPr>
        </p:nvGraphicFramePr>
        <p:xfrm>
          <a:off x="903641" y="1634305"/>
          <a:ext cx="7314669" cy="23699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51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626">
                <a:tc rowSpan="6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特色與績效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年度活動計畫含有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教育優先區中小學營隊活動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帶動中小學社團發展、社區服務及社會關懷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4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活動特色主題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契合社團理念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展現學校文化或社團傳統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6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呈現出獨特、創意或結合關注議題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9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或主辦</a:t>
                      </a:r>
                      <a:r>
                        <a:rPr lang="en-US" altLang="zh-TW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校外或跨校性活動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，並呈現出成績、成果或績效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6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配合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學校或社區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民間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團體舉辦之活動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6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活動參與對象涵蓋社團內、外的人員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05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 txBox="1">
            <a:spLocks noGrp="1"/>
          </p:cNvSpPr>
          <p:nvPr>
            <p:ph type="title" idx="4294967295"/>
          </p:nvPr>
        </p:nvSpPr>
        <p:spPr>
          <a:xfrm>
            <a:off x="467100" y="89403"/>
            <a:ext cx="82098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獎勵辦法</a:t>
            </a:r>
            <a:endParaRPr sz="32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3" name="Google Shape;543;p49"/>
          <p:cNvSpPr/>
          <p:nvPr/>
        </p:nvSpPr>
        <p:spPr>
          <a:xfrm>
            <a:off x="467100" y="663997"/>
            <a:ext cx="8209800" cy="42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49"/>
          <p:cNvGrpSpPr/>
          <p:nvPr/>
        </p:nvGrpSpPr>
        <p:grpSpPr>
          <a:xfrm>
            <a:off x="642802" y="664009"/>
            <a:ext cx="7867750" cy="4209098"/>
            <a:chOff x="638138" y="467100"/>
            <a:chExt cx="7867750" cy="4194000"/>
          </a:xfrm>
        </p:grpSpPr>
        <p:cxnSp>
          <p:nvCxnSpPr>
            <p:cNvPr id="545" name="Google Shape;545;p49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49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49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49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49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49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49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49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49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49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49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49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49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49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49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49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49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49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49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49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49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49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49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49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49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49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49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49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49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49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49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49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49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49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49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49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49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49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49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49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49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49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49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49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9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49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1" name="Google Shape;591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592" name="Google Shape;592;p49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3" name="Google Shape;593;p49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49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49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49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49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49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49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49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49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49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49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49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49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49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49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49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49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49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49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49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49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49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15" name="Google Shape;615;p49"/>
          <p:cNvCxnSpPr/>
          <p:nvPr/>
        </p:nvCxnSpPr>
        <p:spPr>
          <a:xfrm>
            <a:off x="4571975" y="663997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619" name="Google Shape;619;p49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LOW VALU</a:t>
            </a:r>
            <a:r>
              <a:rPr lang="en-US" sz="8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G</a:t>
            </a:r>
            <a:r>
              <a:rPr lang="en" sz="8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 2</a:t>
            </a: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1" name="Google Shape;621;p49"/>
          <p:cNvSpPr/>
          <p:nvPr/>
        </p:nvSpPr>
        <p:spPr>
          <a:xfrm>
            <a:off x="7354623" y="909206"/>
            <a:ext cx="854753" cy="840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2" name="Google Shape;622;p49"/>
          <p:cNvSpPr/>
          <p:nvPr/>
        </p:nvSpPr>
        <p:spPr>
          <a:xfrm>
            <a:off x="3506820" y="909206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3" name="Google Shape;623;p49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4" name="Google Shape;624;p49"/>
          <p:cNvSpPr/>
          <p:nvPr/>
        </p:nvSpPr>
        <p:spPr>
          <a:xfrm>
            <a:off x="4838984" y="4057737"/>
            <a:ext cx="760920" cy="730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5" name="Google Shape;625;p49"/>
          <p:cNvSpPr/>
          <p:nvPr/>
        </p:nvSpPr>
        <p:spPr>
          <a:xfrm>
            <a:off x="3409844" y="3877623"/>
            <a:ext cx="670382" cy="6432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6580137" y="2724972"/>
            <a:ext cx="603014" cy="540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2524205" y="1925058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4BA43839-49F7-4F55-9B38-BCB0A211EA07}"/>
              </a:ext>
            </a:extLst>
          </p:cNvPr>
          <p:cNvSpPr txBox="1"/>
          <p:nvPr/>
        </p:nvSpPr>
        <p:spPr>
          <a:xfrm>
            <a:off x="686421" y="932236"/>
            <a:ext cx="3593783" cy="3205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特優獎</a:t>
            </a: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各類組總平均成績第一名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獎狀乙幀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獎金新台幣四仟元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社團指導老師獎狀乙幀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社長小功兩次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有功幹部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限六名內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記功乙次</a:t>
            </a: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6936604B-C1F2-4CA7-84D8-BAE874FAC6C7}"/>
              </a:ext>
            </a:extLst>
          </p:cNvPr>
          <p:cNvSpPr txBox="1"/>
          <p:nvPr/>
        </p:nvSpPr>
        <p:spPr>
          <a:xfrm>
            <a:off x="4739051" y="928057"/>
            <a:ext cx="3646087" cy="348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優等</a:t>
            </a:r>
            <a:r>
              <a:rPr kumimoji="0" lang="zh-TW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獎</a:t>
            </a:r>
            <a:endParaRPr kumimoji="0" lang="en-US" altLang="zh-TW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bel"/>
              <a:sym typeface="Abel"/>
            </a:endParaRP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(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各類組評鑑成績取前百分之十五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)</a:t>
            </a: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bel"/>
              <a:sym typeface="Abe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獎狀乙幀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獎金新台幣三仟元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社團指導老師獎狀乙幀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社長小功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乙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有功幹部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(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限六名內</a:t>
            </a: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)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嘉獎兩</a:t>
            </a:r>
            <a:r>
              <a: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bel"/>
                <a:sym typeface="Abel"/>
              </a:rPr>
              <a:t>次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1452282" y="688489"/>
            <a:ext cx="6422315" cy="37329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ctrTitle" idx="4294967295"/>
          </p:nvPr>
        </p:nvSpPr>
        <p:spPr>
          <a:xfrm>
            <a:off x="1538784" y="1432112"/>
            <a:ext cx="6249309" cy="27203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600" i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若不參加或評鑑不及格</a:t>
            </a:r>
            <a:br>
              <a:rPr lang="en-US" altLang="zh-TW" sz="260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無故未參加評鑑或評鑑分數不及格</a:t>
            </a: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總平均成績五十九分以下</a:t>
            </a: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之系學會及社團，</a:t>
            </a:r>
            <a:r>
              <a:rPr lang="zh-TW" altLang="en-US" sz="20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停止下學年補助經費及公用場地器材設備之借用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，連續兩年評鑑成績為不及格者，依程序予以</a:t>
            </a:r>
            <a:r>
              <a:rPr lang="zh-TW" altLang="en-US" sz="2000" i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撤銷登記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b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若經撤銷登記後想重新成立社團</a:t>
            </a: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系學會，須送件至社審會完成成立預備性社團</a:t>
            </a: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系學會程序。</a:t>
            </a:r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55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>
            <a:spLocks noGrp="1"/>
          </p:cNvSpPr>
          <p:nvPr>
            <p:ph type="title"/>
          </p:nvPr>
        </p:nvSpPr>
        <p:spPr>
          <a:xfrm>
            <a:off x="486447" y="454266"/>
            <a:ext cx="1832400" cy="67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評鑑期程表</a:t>
            </a:r>
            <a:endParaRPr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4" name="Google Shape;354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114.07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114.06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114.05</a:t>
            </a:r>
            <a:endParaRPr sz="1200" b="1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114.04</a:t>
            </a:r>
            <a:endParaRPr sz="1200" b="1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113.03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113.02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378713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114.01</a:t>
            </a:r>
            <a:endParaRPr sz="1200" b="1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2" name="Google Shape;362;p42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113.12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113.11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113.10</a:t>
            </a:r>
            <a:endParaRPr sz="10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5" name="Google Shape;365;p42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113.09</a:t>
            </a:r>
            <a:endParaRPr sz="1200" b="1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11</a:t>
            </a:r>
            <a:r>
              <a:rPr lang="en-US" altLang="zh-TW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3</a:t>
            </a:r>
            <a:r>
              <a:rPr lang="en" sz="1200" b="1" dirty="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.08</a:t>
            </a:r>
            <a:endParaRPr sz="1200" b="1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8" name="Google Shape;368;p42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9" name="Google Shape;369;p42"/>
          <p:cNvSpPr txBox="1"/>
          <p:nvPr/>
        </p:nvSpPr>
        <p:spPr>
          <a:xfrm>
            <a:off x="637200" y="1301676"/>
            <a:ext cx="2062744" cy="80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開始接任新學年幹部</a:t>
            </a:r>
            <a:b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</a:b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規劃整學年活動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  <p:cxnSp>
        <p:nvCxnSpPr>
          <p:cNvPr id="376" name="Google Shape;376;p42"/>
          <p:cNvCxnSpPr/>
          <p:nvPr/>
        </p:nvCxnSpPr>
        <p:spPr>
          <a:xfrm rot="10800000">
            <a:off x="630128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1" name="Google Shape;381;p42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83" name="Google Shape;383;p42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6" name="Google Shape;386;p42"/>
          <p:cNvCxnSpPr/>
          <p:nvPr/>
        </p:nvCxnSpPr>
        <p:spPr>
          <a:xfrm rot="10800000">
            <a:off x="5531358" y="2257350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88" name="Google Shape;388;p42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" name="Google Shape;369;p42">
            <a:extLst>
              <a:ext uri="{FF2B5EF4-FFF2-40B4-BE49-F238E27FC236}">
                <a16:creationId xmlns:a16="http://schemas.microsoft.com/office/drawing/2014/main" id="{82E913DA-CE29-4634-A0A6-94AA7C300F78}"/>
              </a:ext>
            </a:extLst>
          </p:cNvPr>
          <p:cNvSpPr txBox="1"/>
          <p:nvPr/>
        </p:nvSpPr>
        <p:spPr>
          <a:xfrm>
            <a:off x="1207944" y="3740036"/>
            <a:ext cx="2803593" cy="101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活動開始進行</a:t>
            </a:r>
            <a:endParaRPr lang="en-US" altLang="zh-TW"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各項資料開始建立及收集</a:t>
            </a:r>
            <a:b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</a:b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如：活動企畫書、成果、照片、收支明細等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  <p:cxnSp>
        <p:nvCxnSpPr>
          <p:cNvPr id="42" name="Google Shape;386;p42">
            <a:extLst>
              <a:ext uri="{FF2B5EF4-FFF2-40B4-BE49-F238E27FC236}">
                <a16:creationId xmlns:a16="http://schemas.microsoft.com/office/drawing/2014/main" id="{77D4F20C-7FC1-4247-A0EC-264346BA0F9C}"/>
              </a:ext>
            </a:extLst>
          </p:cNvPr>
          <p:cNvCxnSpPr/>
          <p:nvPr/>
        </p:nvCxnSpPr>
        <p:spPr>
          <a:xfrm rot="10800000">
            <a:off x="1572178" y="3101614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" name="Google Shape;369;p42">
            <a:extLst>
              <a:ext uri="{FF2B5EF4-FFF2-40B4-BE49-F238E27FC236}">
                <a16:creationId xmlns:a16="http://schemas.microsoft.com/office/drawing/2014/main" id="{10608AED-1F9A-41FF-BA84-5658C9655037}"/>
              </a:ext>
            </a:extLst>
          </p:cNvPr>
          <p:cNvSpPr txBox="1"/>
          <p:nvPr/>
        </p:nvSpPr>
        <p:spPr>
          <a:xfrm>
            <a:off x="6542669" y="3740036"/>
            <a:ext cx="2143066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開始遴選新學年幹部</a:t>
            </a:r>
            <a:endParaRPr lang="en-US" altLang="zh-TW"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並與新幹部討論新學年活動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  <p:sp>
        <p:nvSpPr>
          <p:cNvPr id="44" name="Google Shape;369;p42">
            <a:extLst>
              <a:ext uri="{FF2B5EF4-FFF2-40B4-BE49-F238E27FC236}">
                <a16:creationId xmlns:a16="http://schemas.microsoft.com/office/drawing/2014/main" id="{CB33BE1E-02F0-4961-87D7-814D5B4EE84C}"/>
              </a:ext>
            </a:extLst>
          </p:cNvPr>
          <p:cNvSpPr txBox="1"/>
          <p:nvPr/>
        </p:nvSpPr>
        <p:spPr>
          <a:xfrm>
            <a:off x="6253425" y="1423792"/>
            <a:ext cx="1969030" cy="53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日期尚未確定</a:t>
            </a:r>
            <a:b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</a:b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評審評分期間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  <p:sp>
        <p:nvSpPr>
          <p:cNvPr id="45" name="Google Shape;369;p42">
            <a:extLst>
              <a:ext uri="{FF2B5EF4-FFF2-40B4-BE49-F238E27FC236}">
                <a16:creationId xmlns:a16="http://schemas.microsoft.com/office/drawing/2014/main" id="{23B60457-5B1C-4D43-AFAB-303652A16E83}"/>
              </a:ext>
            </a:extLst>
          </p:cNvPr>
          <p:cNvSpPr txBox="1"/>
          <p:nvPr/>
        </p:nvSpPr>
        <p:spPr>
          <a:xfrm>
            <a:off x="3937519" y="1594016"/>
            <a:ext cx="2087081" cy="53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上傳評鑑資料</a:t>
            </a:r>
            <a:endParaRPr lang="en-US" altLang="zh-TW"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日期尚未確定</a:t>
            </a:r>
            <a:endParaRPr sz="1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  <p:cxnSp>
        <p:nvCxnSpPr>
          <p:cNvPr id="29" name="Google Shape;376;p42">
            <a:extLst>
              <a:ext uri="{FF2B5EF4-FFF2-40B4-BE49-F238E27FC236}">
                <a16:creationId xmlns:a16="http://schemas.microsoft.com/office/drawing/2014/main" id="{447D0355-2FD2-4BF3-BE12-5FD366F5F874}"/>
              </a:ext>
            </a:extLst>
          </p:cNvPr>
          <p:cNvCxnSpPr>
            <a:cxnSpLocks/>
          </p:cNvCxnSpPr>
          <p:nvPr/>
        </p:nvCxnSpPr>
        <p:spPr>
          <a:xfrm flipV="1">
            <a:off x="6905508" y="2438896"/>
            <a:ext cx="0" cy="26570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1" name="Google Shape;369;p42">
            <a:extLst>
              <a:ext uri="{FF2B5EF4-FFF2-40B4-BE49-F238E27FC236}">
                <a16:creationId xmlns:a16="http://schemas.microsoft.com/office/drawing/2014/main" id="{3FFF4574-48BC-4B36-9F65-EA683546AE31}"/>
              </a:ext>
            </a:extLst>
          </p:cNvPr>
          <p:cNvSpPr txBox="1"/>
          <p:nvPr/>
        </p:nvSpPr>
        <p:spPr>
          <a:xfrm>
            <a:off x="6997473" y="2118612"/>
            <a:ext cx="1969030" cy="53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日期尚未確定</a:t>
            </a:r>
            <a:br>
              <a:rPr lang="en-US" altLang="zh-TW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</a:br>
            <a:r>
              <a:rPr lang="zh-TW" altLang="en-US" sz="18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nos"/>
                <a:sym typeface="Tinos"/>
              </a:rPr>
              <a:t>評鑑成績公布</a:t>
            </a:r>
            <a:endParaRPr sz="1800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112</a:t>
            </a:r>
            <a:r>
              <a:rPr lang="zh-TW" altLang="en-US" sz="2600" dirty="0"/>
              <a:t>年全社評評審建議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529307" y="695538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組織章程：修訂會議日期，經何種會議通過，右上角顯示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活動績效：教育優先區、帶動中小學、落實聯合國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項永續發展目標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SGDs(</a:t>
            </a:r>
            <a:r>
              <a:rPr lang="en-US" altLang="zh-TW" sz="1800" u="sng" kern="100" dirty="0">
                <a:solidFill>
                  <a:srgbClr val="0563C1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  <a:hlinkClick r:id="rId3"/>
              </a:rPr>
              <a:t>https://futurecity.cw.com.tw/article/1867</a:t>
            </a: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STEAM(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科學、科技、工程、藝術、數學之教育宗旨精神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 (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  <a:hlinkClick r:id="rId4"/>
              </a:rPr>
              <a:t>https://tw.toybrains.com/blog/stem-5-benefits</a:t>
            </a:r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>
              <a:buAutoNum type="arabicPeriod" startAt="3"/>
            </a:pP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社團發展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短中長程計畫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應符合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SMART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原則訂制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明確性、可衡量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量化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、可達到、有關聯與有時效性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，另年度計畫不等於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行事曆，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須依據社團發展與永續經營制定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5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112</a:t>
            </a:r>
            <a:r>
              <a:rPr lang="zh-TW" altLang="en-US" sz="2600" dirty="0"/>
              <a:t>年全社評評審建議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583095" y="702543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342900" lvl="0">
              <a:buAutoNum type="arabicPeriod" startAt="4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社群網頁互動、網頁要有管理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有沒有管理要點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、網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頁回復速度、流量分析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制定經費管理辦法、財產管理辦法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>
              <a:buAutoNum type="arabicPeriod" startAt="6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活動績效呈現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PDCA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SWOT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分析、可加入甘特圖、規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劃執行成效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教育優先區或活動的反思階段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>
              <a:buAutoNum type="arabicPeriod" startAt="8"/>
            </a:pP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社團宗旨與學校發展連結、社團定位清楚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>
              <a:buAutoNum type="arabicPeriod" startAt="8"/>
            </a:pP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會議資料缺漏嚴重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事前通知、簽到表、線上會議要有截圖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、會議記錄一致性、資訊化留存雲端資料分類清楚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編號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3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112</a:t>
            </a:r>
            <a:r>
              <a:rPr lang="zh-TW" altLang="en-US" sz="2600" dirty="0"/>
              <a:t>年全社評評審建議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598307" y="745574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活動規劃最好有每周進度紀錄安排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活動回饋單問題要與活動目的與預期成效扣合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之後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統整分析無法搭配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、問場地及餐飲沒有甚麼特色，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需要更有深度及廣度的問題，對這社團有沒有建議等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等，要對之後辦活動有改善的建議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12.</a:t>
            </a: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組織章程：監督機構與立法機構的權責寫清楚，組織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架構圖也要補清楚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監督及立法部門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13.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表單交接簽名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前後任幹部交接時的表單簽名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112</a:t>
            </a:r>
            <a:r>
              <a:rPr lang="zh-TW" altLang="en-US" sz="2600" dirty="0"/>
              <a:t>年全社評評審建議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544519" y="846145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14.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活動企劃書要有活動核准流程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需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附上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核准的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活動單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15.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社團活動要帶出社團的專業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要展現出只有這個社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團有辦法辦理這種營隊的獨特性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16.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活動完整性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一案一卷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17.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年度總經費預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決算表一定要有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才能看出一開始預估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的經費和最後整年度花費的經費差距多少，經費管控</a:t>
            </a:r>
            <a:endParaRPr lang="en-US" altLang="zh-TW" sz="18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有沒有適當？</a:t>
            </a:r>
            <a:r>
              <a:rPr lang="en-US" altLang="zh-TW" sz="18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3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98033" y="541179"/>
            <a:ext cx="2004578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評鑑對象</a:t>
            </a:r>
            <a:endParaRPr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574733" y="1246096"/>
            <a:ext cx="5073954" cy="290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凡經本校核准成立一學年度（含）以上之學生系學會及社團，均須參加評鑑。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預備性社團可參加但不列入評比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112</a:t>
            </a:r>
            <a:r>
              <a:rPr lang="zh-TW" altLang="en-US" sz="2600" dirty="0"/>
              <a:t>年全社評評審建議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544519" y="846145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buNone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18.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「定期公告收支概況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要有徵信、截圖等佐證資料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」、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「月報表」、「預算表」、「決算表」等公告徵信表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單，建議明列學年度、月份、日期、製表人或相關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人員之用印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親簽或蓋章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，以示公信。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altLang="zh-TW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學年度為宣導期，</a:t>
            </a:r>
            <a:r>
              <a:rPr lang="en-US" altLang="zh-TW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學年度起列入社評成績</a:t>
            </a:r>
            <a:endParaRPr lang="en-US" altLang="zh-TW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zh-TW" altLang="en-US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沒有提送活動申請單的活動就是私人活動</a:t>
            </a:r>
          </a:p>
          <a:p>
            <a:pPr marL="0" lvl="0" indent="0">
              <a:buNone/>
            </a:pPr>
            <a:r>
              <a:rPr lang="zh-TW" altLang="en-US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如果沒有提送活動申請單的活動</a:t>
            </a:r>
          </a:p>
          <a:p>
            <a:pPr marL="0" lvl="0" indent="0">
              <a:buNone/>
            </a:pPr>
            <a:r>
              <a:rPr lang="zh-TW" altLang="en-US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未來不可列入社團評鑑成果</a:t>
            </a:r>
            <a:endParaRPr lang="en-US" altLang="zh-TW" sz="18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95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113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3314615" y="541264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buNone/>
            </a:pP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院系學生自治團體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A 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(22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2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C0A615-C1D9-43B4-8B3F-E340CA8B08A1}"/>
              </a:ext>
            </a:extLst>
          </p:cNvPr>
          <p:cNvSpPr/>
          <p:nvPr/>
        </p:nvSpPr>
        <p:spPr>
          <a:xfrm>
            <a:off x="2481935" y="1398579"/>
            <a:ext cx="60748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A001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外國語文學系系學會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A012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水土保持學系系學會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A002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歷史學系系學會	    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A013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食品暨應用生物科技學系系學會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A003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國際政治研究所學會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A014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行銷學系系學會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A004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園藝學系系學會	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A015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化學系系學會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A005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森林學系系學會	  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A016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應用數學系系學會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A006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應用經濟學系系學會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A017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電機工程學系系學會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A007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植物病理學系系學會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A018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資訊工程學系系學會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A008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昆蟲學系系學會	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A019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機械工程學系系學會</a:t>
            </a: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A009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動物科學系系學會    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A020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土木工程學系系學會</a:t>
            </a:r>
            <a:endParaRPr lang="en-US" altLang="zh-TW" sz="13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A010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土壤環境科學系系學會      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A021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台灣人文創新學士學位學程學會</a:t>
            </a:r>
            <a:endParaRPr lang="en-US" altLang="zh-TW" sz="13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A011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生物產業機電工程學系系學會 </a:t>
            </a:r>
            <a:r>
              <a:rPr lang="en-US" altLang="zh-TW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A022</a:t>
            </a:r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學士後醫學系系學會</a:t>
            </a:r>
            <a:endParaRPr lang="en-US" altLang="zh-TW" sz="13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344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114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院系學生自治團體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B 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(23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2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4DF04D2-B327-43F9-8385-DB5E3808C2ED}"/>
              </a:ext>
            </a:extLst>
          </p:cNvPr>
          <p:cNvSpPr/>
          <p:nvPr/>
        </p:nvSpPr>
        <p:spPr>
          <a:xfrm>
            <a:off x="2481933" y="1315635"/>
            <a:ext cx="6253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B023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環境工程學系系學會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B035 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物理學系系學會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B024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中國文學系系學會	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B036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景觀與遊憩學士學位學程學會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B025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農藝學系系學會	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B037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生物科技學士學位學程學會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B026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材料科學與工程學系系學會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B038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國際農企業學士學位學程學會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B027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生命科學系系學會	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B039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電機資訊學院學士班系學會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B028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獸醫學系系學會	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B040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智慧創意工程學士學位學程學會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B029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財務金融學系系學會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B041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中國文學系系學會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進修學士班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B030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法律學系系學會	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B042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外國語文學系系學會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進修學士班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B031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企業管理學系系學會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B043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生物產業管理學士學位學程學會</a:t>
            </a:r>
            <a:b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B032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資訊管理學系系學會    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進修學士班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B033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化學工程學系系學會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B044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創新產業經營學士學位學程學會</a:t>
            </a:r>
            <a:b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B034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會計學系系學會        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進修學士班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B045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數位人文與文創產業學士學位學程學會</a:t>
            </a:r>
            <a:endParaRPr lang="en-US" altLang="zh-TW" sz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進修學士班</a:t>
            </a:r>
            <a:r>
              <a:rPr lang="en-US" altLang="zh-TW" sz="1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864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114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藝術性、聯誼性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組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(19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B3D2CB9-E14A-4B65-97D0-B0E5E3F668B8}"/>
              </a:ext>
            </a:extLst>
          </p:cNvPr>
          <p:cNvSpPr txBox="1"/>
          <p:nvPr/>
        </p:nvSpPr>
        <p:spPr>
          <a:xfrm>
            <a:off x="2398954" y="1447693"/>
            <a:ext cx="541109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zh-TW" altLang="en-US" sz="1400" dirty="0"/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新聞社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C011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影音創作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臨池書法社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C012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天文社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C003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墨林國畫社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C013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桌上遊戲社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波希米亞西畫社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C014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原漾社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攝影研究社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C015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僑生聯誼會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花藝社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C016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高中校友聯誼會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C007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動畫漫畫社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C017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轉學生聯誼會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C008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陶藝社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C018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國際領航社</a:t>
            </a: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C009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聲光工程社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C019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興二代社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zh-TW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 indent="0">
              <a:buNone/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C010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辯言社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676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114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學術性、宗教性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D 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(19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C5108DC-A33A-4C74-99BB-9DADCE1F23D8}"/>
              </a:ext>
            </a:extLst>
          </p:cNvPr>
          <p:cNvSpPr txBox="1"/>
          <p:nvPr/>
        </p:nvSpPr>
        <p:spPr>
          <a:xfrm>
            <a:off x="2398955" y="1447693"/>
            <a:ext cx="479791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自然生態保育社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中國醫藥研究社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D002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資訊科學研習社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D012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興大四健會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D003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青年領袖社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D013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區塊鏈研究社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D004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機車研究社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禪學社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D005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國際農業服務團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D015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智燈學社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交通地理研究社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D016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聖經真理研究社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D007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國際經濟商管社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D017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禪悅社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D008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圍棋社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D018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智海學社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D009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閱讀推廣社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D019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金融科技社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D010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中興詩社</a:t>
            </a:r>
          </a:p>
        </p:txBody>
      </p:sp>
    </p:spTree>
    <p:extLst>
      <p:ext uri="{BB962C8B-B14F-4D97-AF65-F5344CB8AC3E}">
        <p14:creationId xmlns:p14="http://schemas.microsoft.com/office/powerpoint/2010/main" val="387909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114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服務性、宗教性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(17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D639AF3-E960-4E9A-BE12-C3C9FFE96C8D}"/>
              </a:ext>
            </a:extLst>
          </p:cNvPr>
          <p:cNvSpPr txBox="1"/>
          <p:nvPr/>
        </p:nvSpPr>
        <p:spPr>
          <a:xfrm>
            <a:off x="2398955" y="1339971"/>
            <a:ext cx="479791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羅浮童軍團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兒少教學新創服務社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E002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基層文化服務社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學園團契社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E003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家教服務社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E013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法輪大法社  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E004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文化藝術推廣服務社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E014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福智青年社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E005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崇德青年社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E015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大悲法藏佛學社 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E006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蝴蝶蘭儀禮大使團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E016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信望愛社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E007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關懷生命社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E017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ESC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探索社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E008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康樂服務社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E009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國際志工服務社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E010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蒲公英社</a:t>
            </a:r>
          </a:p>
        </p:txBody>
      </p:sp>
    </p:spTree>
    <p:extLst>
      <p:ext uri="{BB962C8B-B14F-4D97-AF65-F5344CB8AC3E}">
        <p14:creationId xmlns:p14="http://schemas.microsoft.com/office/powerpoint/2010/main" val="1388869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114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體育性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F 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(20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 indent="0">
              <a:buFontTx/>
              <a:buNone/>
            </a:pP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E71FCD-3604-430E-8B03-5923EBC14B41}"/>
              </a:ext>
            </a:extLst>
          </p:cNvPr>
          <p:cNvSpPr txBox="1"/>
          <p:nvPr/>
        </p:nvSpPr>
        <p:spPr>
          <a:xfrm>
            <a:off x="2398954" y="1398579"/>
            <a:ext cx="4797910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登山社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F011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軍事模擬研究社</a:t>
            </a:r>
            <a:endParaRPr lang="zh-TW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跆拳道社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F012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太極拳社</a:t>
            </a: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F003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空手道社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F013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拳擊散打社</a:t>
            </a: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劍道社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F014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籃球研究社</a:t>
            </a: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自由車社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F015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競技啦啦隊社</a:t>
            </a: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馬術社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F016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競技飛盤社</a:t>
            </a:r>
          </a:p>
          <a:p>
            <a:pPr marL="76200" indent="0">
              <a:lnSpc>
                <a:spcPts val="1440"/>
              </a:lnSpc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F007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梅花拳社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F017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競技撲克研究社</a:t>
            </a:r>
            <a:endParaRPr lang="zh-TW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>
              <a:lnSpc>
                <a:spcPts val="1440"/>
              </a:lnSpc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F008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溜冰社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F018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柔道社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6200">
              <a:lnSpc>
                <a:spcPts val="1440"/>
              </a:lnSpc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009   </a:t>
            </a: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射箭社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019</a:t>
            </a: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 滑板社</a:t>
            </a:r>
            <a:endParaRPr lang="en-US" altLang="zh-TW" sz="12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>
              <a:lnSpc>
                <a:spcPts val="1440"/>
              </a:lnSpc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F010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撞球研訓社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F020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袋棍球社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6200">
              <a:lnSpc>
                <a:spcPts val="1440"/>
              </a:lnSpc>
            </a:pPr>
            <a:r>
              <a:rPr lang="zh-TW" altLang="en-US" sz="12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9092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08791" y="541179"/>
            <a:ext cx="199016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/>
              <a:t>114</a:t>
            </a:r>
            <a:r>
              <a:rPr lang="zh-TW" altLang="en-US" sz="2600" dirty="0"/>
              <a:t>年社團</a:t>
            </a:r>
            <a:br>
              <a:rPr lang="en-US" altLang="zh-TW" sz="2600" dirty="0"/>
            </a:br>
            <a:r>
              <a:rPr lang="zh-TW" altLang="en-US" sz="2600" dirty="0"/>
              <a:t>評鑑分組</a:t>
            </a:r>
            <a:endParaRPr sz="26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" name="Google Shape;423;p39">
            <a:extLst>
              <a:ext uri="{FF2B5EF4-FFF2-40B4-BE49-F238E27FC236}">
                <a16:creationId xmlns:a16="http://schemas.microsoft.com/office/drawing/2014/main" id="{AB51D8FE-016C-451F-A598-B036084DA06C}"/>
              </a:ext>
            </a:extLst>
          </p:cNvPr>
          <p:cNvSpPr txBox="1">
            <a:spLocks/>
          </p:cNvSpPr>
          <p:nvPr/>
        </p:nvSpPr>
        <p:spPr bwMode="auto">
          <a:xfrm>
            <a:off x="2481934" y="916176"/>
            <a:ext cx="7113618" cy="39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音樂性、技藝性 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G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組 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(22</a:t>
            </a:r>
            <a:r>
              <a:rPr lang="zh-TW" altLang="en-US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2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kern="0" dirty="0"/>
              <a:t>          </a:t>
            </a:r>
            <a:endParaRPr lang="zh-TW" altLang="en-US" sz="1600" kern="0" dirty="0">
              <a:solidFill>
                <a:srgbClr val="FF87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27BACCB-6280-476A-835E-53FCA99B2500}"/>
              </a:ext>
            </a:extLst>
          </p:cNvPr>
          <p:cNvSpPr txBox="1"/>
          <p:nvPr/>
        </p:nvSpPr>
        <p:spPr>
          <a:xfrm>
            <a:off x="2398954" y="1447693"/>
            <a:ext cx="545081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合唱團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熱門舞蹈社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G002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口琴社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G012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咖啡研習社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G003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弦樂社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G013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阿卡貝拉社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G004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管樂社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G014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魔術社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G005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國樂社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G015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調酒社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G006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清韻古箏社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G016   Idea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靈感爵士音樂社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G007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長虹吉他社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G017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拾穗陶笛音樂社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G008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興大劇坊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G018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嘻哈音樂研究社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G009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熱門音樂社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G019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聲揚吉他社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G010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舞楓手語社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G020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光舞藝術社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G021  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音樂遊戲社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G022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  有機生活社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066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>
            <a:spLocks noGrp="1"/>
          </p:cNvSpPr>
          <p:nvPr>
            <p:ph type="ctrTitle" idx="4294967295"/>
          </p:nvPr>
        </p:nvSpPr>
        <p:spPr>
          <a:xfrm>
            <a:off x="685800" y="1145101"/>
            <a:ext cx="7772400" cy="9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Thanks!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4" name="Google Shape;324;p38"/>
          <p:cNvSpPr txBox="1">
            <a:spLocks noGrp="1"/>
          </p:cNvSpPr>
          <p:nvPr>
            <p:ph type="subTitle" idx="4294967295"/>
          </p:nvPr>
        </p:nvSpPr>
        <p:spPr>
          <a:xfrm>
            <a:off x="685800" y="2245300"/>
            <a:ext cx="7772400" cy="22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ECC1C8"/>
                </a:solidFill>
              </a:rPr>
              <a:t>Any qu</a:t>
            </a:r>
            <a:r>
              <a:rPr lang="en-US" sz="3600" b="1" dirty="0">
                <a:solidFill>
                  <a:srgbClr val="ECC1C8"/>
                </a:solidFill>
              </a:rPr>
              <a:t>e</a:t>
            </a:r>
            <a:r>
              <a:rPr lang="en" sz="3600" b="1" dirty="0">
                <a:solidFill>
                  <a:srgbClr val="ECC1C8"/>
                </a:solidFill>
              </a:rPr>
              <a:t>stions?</a:t>
            </a:r>
            <a:endParaRPr sz="3600" b="1" dirty="0">
              <a:solidFill>
                <a:srgbClr val="ECC1C8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若有任何評鑑問題可寄信給我 </a:t>
            </a:r>
            <a:r>
              <a:rPr lang="en-US" altLang="zh-TW" sz="1800" dirty="0">
                <a:solidFill>
                  <a:srgbClr val="FFFFFF"/>
                </a:solidFill>
              </a:rPr>
              <a:t>arieschw@nchu.edu.tw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or 04-22840227#19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4396971" y="1164760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ECC1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87274" y="536390"/>
            <a:ext cx="2000923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評鑑內容時段</a:t>
            </a:r>
            <a:endParaRPr sz="3000" dirty="0"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4646042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日到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社團幹部任期當年度之活動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內容為限。</a:t>
            </a:r>
            <a:endParaRPr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534609" y="541179"/>
            <a:ext cx="1864345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評鑑形式</a:t>
            </a:r>
            <a:endParaRPr sz="30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798249" y="958750"/>
            <a:ext cx="5571199" cy="3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評鑑內容為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平時評鑑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學年度評鑑</a:t>
            </a:r>
            <a:b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評鑑方式為</a:t>
            </a:r>
            <a:r>
              <a:rPr lang="zh-TW" altLang="en-US" sz="2600" dirty="0">
                <a:solidFill>
                  <a:schemeClr val="tx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線上評鑑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共通性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社團活動績效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534609" y="541179"/>
            <a:ext cx="1864345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評鑑上傳格式</a:t>
            </a:r>
            <a:endParaRPr sz="30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636883" y="541179"/>
            <a:ext cx="5571199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共通性及社團活動績效：</a:t>
            </a:r>
            <a:b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請分為三個檔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外部連結不算分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組織運作統整為一個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</a:p>
          <a:p>
            <a:pPr marL="0" lvl="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檔名：編號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OOO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組織運作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資源管理統整為一個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b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檔名：編號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OOO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資源管理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社團活動績效統整為一個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</a:p>
          <a:p>
            <a:pPr marL="0" lvl="0" indent="0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檔名：編號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OOO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社團活動績效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324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534609" y="541179"/>
            <a:ext cx="1864345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評鑑上傳格式</a:t>
            </a:r>
            <a:endParaRPr sz="30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636883" y="541179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共通性及社團活動績效：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*「組織運作」、「資源管理」「社團活動績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效」檔案容量各上限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100MB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，檔案格式限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PDF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檔</a:t>
            </a:r>
            <a:r>
              <a:rPr lang="en-US" altLang="zh-TW" sz="2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以上三個檔案請編列目錄</a:t>
            </a:r>
            <a:r>
              <a:rPr lang="en-US" altLang="zh-TW" sz="2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**檔案一旦上傳即無法修改，請確認後再上傳</a:t>
            </a:r>
            <a:endParaRPr lang="en-US" altLang="zh-TW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**檔名請依照格式，若檔名錯誤將酌予扣分</a:t>
            </a:r>
            <a:endParaRPr lang="en-US" altLang="zh-TW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09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-107575" y="541178"/>
            <a:ext cx="2506530" cy="9111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評鑑上傳</a:t>
            </a:r>
            <a:b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網站及期限</a:t>
            </a:r>
            <a:endParaRPr sz="30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134;p21">
            <a:extLst>
              <a:ext uri="{FF2B5EF4-FFF2-40B4-BE49-F238E27FC236}">
                <a16:creationId xmlns:a16="http://schemas.microsoft.com/office/drawing/2014/main" id="{D6D9C2E7-BFEE-4333-867E-2CBDA50E87BF}"/>
              </a:ext>
            </a:extLst>
          </p:cNvPr>
          <p:cNvSpPr txBox="1">
            <a:spLocks/>
          </p:cNvSpPr>
          <p:nvPr/>
        </p:nvSpPr>
        <p:spPr>
          <a:xfrm>
            <a:off x="2626126" y="619897"/>
            <a:ext cx="5829385" cy="390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▹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▸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上傳網址：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尚未完成 </a:t>
            </a:r>
            <a:endParaRPr lang="en-US" altLang="zh-TW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上傳期限：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尚未確定</a:t>
            </a:r>
            <a:endParaRPr lang="en-US" altLang="zh-TW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請大家不要在最後一刻才上傳，因檔案可能太大或網速太慢，很有可能於時間到前未上傳完成，系統一到時間關閉就無法上傳了。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09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903641" y="1065007"/>
            <a:ext cx="2432691" cy="569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共通性評分項目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BDD81E5-E3AD-4B01-BC10-B2854C614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92700"/>
              </p:ext>
            </p:extLst>
          </p:nvPr>
        </p:nvGraphicFramePr>
        <p:xfrm>
          <a:off x="1264023" y="1634305"/>
          <a:ext cx="6615953" cy="2529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3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358"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solidFill>
                          <a:srgbClr val="F87508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組織運作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組織章程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明確、清楚，並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適時修訂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且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詳實記錄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若當屆有修訂需附上條文修正對照表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7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訂定社團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年度活動計畫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7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訂定社團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發展計畫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7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定期召開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社員大會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幹部會議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73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社團年度活動計畫之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執行程度及成效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255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幹部、社員及指導老師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資料完備，訂有幹部產生方式及舉辦幹部訓練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898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875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各項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會議及活動紀錄詳實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並採取</a:t>
                      </a:r>
                      <a:r>
                        <a:rPr lang="zh-TW" altLang="en-US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數位化紀錄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與傳承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1711350" y="1218750"/>
            <a:ext cx="5721300" cy="27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ctrTitle" idx="4294967295"/>
          </p:nvPr>
        </p:nvSpPr>
        <p:spPr>
          <a:xfrm>
            <a:off x="1974437" y="2108836"/>
            <a:ext cx="5458213" cy="22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若於評鑑日期後還有活動欲舉辦，可將籌</a:t>
            </a:r>
            <a:b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備活動的前置作業資料於此呈現</a:t>
            </a:r>
            <a:b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請勿上傳“機密</a:t>
            </a: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個人資料，如身分證字</a:t>
            </a:r>
            <a:b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號、出生年月日等；如有此等資料必須上</a:t>
            </a:r>
            <a:b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傳，請先移除後再行上傳。</a:t>
            </a:r>
            <a:br>
              <a:rPr lang="zh-TW" altLang="en-US" sz="2000" b="0" i="0" dirty="0">
                <a:solidFill>
                  <a:srgbClr val="4D4A5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0" i="0" dirty="0">
              <a:solidFill>
                <a:srgbClr val="4D4A5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168007" y="893439"/>
            <a:ext cx="807983" cy="6506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Google Shape;873;p51">
            <a:extLst>
              <a:ext uri="{FF2B5EF4-FFF2-40B4-BE49-F238E27FC236}">
                <a16:creationId xmlns:a16="http://schemas.microsoft.com/office/drawing/2014/main" id="{C90D356A-57C9-4223-93E8-723CE8EFBB07}"/>
              </a:ext>
            </a:extLst>
          </p:cNvPr>
          <p:cNvSpPr/>
          <p:nvPr/>
        </p:nvSpPr>
        <p:spPr>
          <a:xfrm>
            <a:off x="4401576" y="1092454"/>
            <a:ext cx="340844" cy="252592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2657</Words>
  <Application>Microsoft Office PowerPoint</Application>
  <PresentationFormat>如螢幕大小 (16:9)</PresentationFormat>
  <Paragraphs>286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Arial</vt:lpstr>
      <vt:lpstr>Abel</vt:lpstr>
      <vt:lpstr>Tinos</vt:lpstr>
      <vt:lpstr>Playfair Display</vt:lpstr>
      <vt:lpstr>Calibri</vt:lpstr>
      <vt:lpstr>標楷體</vt:lpstr>
      <vt:lpstr>Ophelia template</vt:lpstr>
      <vt:lpstr>114年學生社團 評鑑說明會</vt:lpstr>
      <vt:lpstr>評鑑對象</vt:lpstr>
      <vt:lpstr>評鑑內容時段</vt:lpstr>
      <vt:lpstr>評鑑形式</vt:lpstr>
      <vt:lpstr>評鑑上傳格式</vt:lpstr>
      <vt:lpstr>評鑑上傳格式</vt:lpstr>
      <vt:lpstr>評鑑上傳 網站及期限</vt:lpstr>
      <vt:lpstr>PowerPoint 簡報</vt:lpstr>
      <vt:lpstr>*若於評鑑日期後還有活動欲舉辦，可將籌  備活動的前置作業資料於此呈現 *請勿上傳“機密"個人資料，如身分證字  號、出生年月日等；如有此等資料必須上  傳，請先移除後再行上傳。 </vt:lpstr>
      <vt:lpstr>PowerPoint 簡報</vt:lpstr>
      <vt:lpstr>PowerPoint 簡報</vt:lpstr>
      <vt:lpstr>PowerPoint 簡報</vt:lpstr>
      <vt:lpstr>獎勵辦法</vt:lpstr>
      <vt:lpstr>若不參加或評鑑不及格 無故未參加評鑑或評鑑分數不及格(總平均成績五十九分以下)之系學會及社團，停止下學年補助經費及公用場地器材設備之借用，連續兩年評鑑成績為不及格者，依程序予以撤銷登記。  若經撤銷登記後想重新成立社團/系學會，須送件至社審會完成成立預備性社團/系學會程序。</vt:lpstr>
      <vt:lpstr>評鑑期程表</vt:lpstr>
      <vt:lpstr>112年全社評評審建議</vt:lpstr>
      <vt:lpstr>112年全社評評審建議</vt:lpstr>
      <vt:lpstr>112年全社評評審建議</vt:lpstr>
      <vt:lpstr>112年全社評評審建議</vt:lpstr>
      <vt:lpstr>112年全社評評審建議</vt:lpstr>
      <vt:lpstr>113年社團 評鑑分組</vt:lpstr>
      <vt:lpstr>114年社團 評鑑分組</vt:lpstr>
      <vt:lpstr>114年社團 評鑑分組</vt:lpstr>
      <vt:lpstr>114年社團 評鑑分組</vt:lpstr>
      <vt:lpstr>114年社團 評鑑分組</vt:lpstr>
      <vt:lpstr>114年社團 評鑑分組</vt:lpstr>
      <vt:lpstr>114年社團 評鑑分組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CHANG ARIES</cp:lastModifiedBy>
  <cp:revision>70</cp:revision>
  <dcterms:modified xsi:type="dcterms:W3CDTF">2024-09-26T01:59:09Z</dcterms:modified>
</cp:coreProperties>
</file>