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59" r:id="rId3"/>
    <p:sldId id="268" r:id="rId4"/>
    <p:sldId id="269" r:id="rId5"/>
    <p:sldId id="270" r:id="rId6"/>
    <p:sldId id="297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98" r:id="rId21"/>
    <p:sldId id="296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 ARIES" initials="CA" lastIdx="2" clrIdx="0">
    <p:extLst>
      <p:ext uri="{19B8F6BF-5375-455C-9EA6-DF929625EA0E}">
        <p15:presenceInfo xmlns:p15="http://schemas.microsoft.com/office/powerpoint/2012/main" userId="e07ef709175992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99"/>
    <a:srgbClr val="FFCC00"/>
    <a:srgbClr val="FF9900"/>
    <a:srgbClr val="0AB212"/>
    <a:srgbClr val="0F591B"/>
    <a:srgbClr val="003300"/>
    <a:srgbClr val="006600"/>
    <a:srgbClr val="082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E5D9DE-D4A2-4E61-A47D-66B1B9CC2D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50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5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2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2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3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98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1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3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7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15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0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7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0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1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5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0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D56AF-474D-43A3-9242-224A1B4991B1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83" y="0"/>
            <a:ext cx="9144000" cy="6858000"/>
          </a:xfrm>
          <a:prstGeom prst="rect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1951" y="3429000"/>
            <a:ext cx="6701423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E605D9-834C-410C-BDC3-836E10E2DD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86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60E7-D3E3-4232-B7CA-5993B5D9FC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631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A3D0-F8C5-4875-AA5F-3428655FEC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23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5518-2D0E-49BF-BCFB-F5ECAC3AF9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38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5852-CDEA-4D30-A9E3-B959B9F4E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156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3E48-FC1F-4838-8DD2-7D82BDFC37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40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B158-ECD6-423C-A765-15FF51BAE3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630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2DD3-D9D5-4CDF-94E2-C4B2AFACE9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18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32FC-9CE4-4CFF-9937-06ED93E1FF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9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65D8-3EAF-462A-9922-FF032B781D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11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86684-5CC9-4F48-929E-0BB8A1BC4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55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0CC9-C955-43C3-9188-2DC918B405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276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F1F76-6D9B-4437-AA18-28AD0A369A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52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C000"/>
          </a:fgClr>
          <a:bgClr>
            <a:srgbClr val="FFCC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74638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1513" y="1600200"/>
            <a:ext cx="54752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AE9500-041E-4BEA-811A-52F7F01A5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FxNb1NXz8mSksHYP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3220" y="2419817"/>
            <a:ext cx="8353778" cy="16030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年學生社團評鑑說明會</a:t>
            </a:r>
            <a:endParaRPr lang="en-GB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E6B3F30-2E3D-4F42-B995-19D914C9EF6D}"/>
              </a:ext>
            </a:extLst>
          </p:cNvPr>
          <p:cNvSpPr/>
          <p:nvPr/>
        </p:nvSpPr>
        <p:spPr>
          <a:xfrm>
            <a:off x="4857309" y="5323052"/>
            <a:ext cx="3496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5000"/>
              <a:defRPr/>
            </a:pPr>
            <a:r>
              <a:rPr lang="zh-TW" altLang="en-US" sz="2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bel"/>
                <a:sym typeface="Abel"/>
              </a:rPr>
              <a:t>課外活動組 </a:t>
            </a:r>
            <a:r>
              <a:rPr lang="en-US" altLang="zh-TW" sz="2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bel"/>
                <a:sym typeface="Abel"/>
              </a:rPr>
              <a:t>112.02.16</a:t>
            </a:r>
            <a:endParaRPr lang="zh-TW" altLang="en-US" sz="2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社團活動績效評分項目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A2272A0-C96E-4593-8EE8-04B9D150A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27798"/>
              </p:ext>
            </p:extLst>
          </p:nvPr>
        </p:nvGraphicFramePr>
        <p:xfrm>
          <a:off x="624383" y="1415346"/>
          <a:ext cx="7593927" cy="326995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2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565">
                <a:tc rowSpan="6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特色與績效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年度活動計畫含有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教育優先區中小學營隊活動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帶動中小學社團發展、社區服務及社會關懷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等活動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89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活動特色主題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契合社團理念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展現學校文化或社團傳統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3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呈現出獨特、創意或結合關注議題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28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參與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或主辦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校外或跨校性活動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，並呈現出成績、成果或績效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3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協助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配合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學校或社區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民間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團體舉辦之活動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3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活動參與對象涵蓋社團內、外的人員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5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獎勵辦法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Google Shape;262;p24">
            <a:extLst>
              <a:ext uri="{FF2B5EF4-FFF2-40B4-BE49-F238E27FC236}">
                <a16:creationId xmlns:a16="http://schemas.microsoft.com/office/drawing/2014/main" id="{E904078A-18FD-4347-B6A5-FB595ECEA62A}"/>
              </a:ext>
            </a:extLst>
          </p:cNvPr>
          <p:cNvSpPr txBox="1">
            <a:spLocks/>
          </p:cNvSpPr>
          <p:nvPr/>
        </p:nvSpPr>
        <p:spPr bwMode="auto">
          <a:xfrm>
            <a:off x="563664" y="1718550"/>
            <a:ext cx="3600401" cy="34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b="1" kern="0" dirty="0"/>
              <a:t>特優獎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TW" sz="1800" b="1" kern="0" dirty="0"/>
              <a:t>(</a:t>
            </a:r>
            <a:r>
              <a:rPr lang="zh-TW" altLang="en-US" sz="1800" b="1" kern="0" dirty="0"/>
              <a:t>各類組總平均成績第一名</a:t>
            </a:r>
            <a:r>
              <a:rPr lang="en-US" altLang="zh-TW" sz="1800" b="1" kern="0" dirty="0"/>
              <a:t>)</a:t>
            </a:r>
            <a:endParaRPr lang="zh-TW" altLang="en-US" sz="1800" b="1" kern="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獎狀乙幀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獎金新台幣四仟元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社團指導老師獎狀乙幀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社長小功兩次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000" kern="0" dirty="0"/>
              <a:t>有功幹部</a:t>
            </a:r>
            <a:r>
              <a:rPr lang="en-US" altLang="zh-TW" sz="2000" kern="0" dirty="0"/>
              <a:t>(</a:t>
            </a:r>
            <a:r>
              <a:rPr lang="zh-TW" altLang="en-US" sz="2000" kern="0" dirty="0"/>
              <a:t>限六名內</a:t>
            </a:r>
            <a:r>
              <a:rPr lang="en-US" altLang="zh-TW" sz="2000" kern="0" dirty="0"/>
              <a:t>)</a:t>
            </a:r>
            <a:r>
              <a:rPr lang="zh-TW" altLang="en-US" sz="2000" kern="0" dirty="0"/>
              <a:t>記功乙次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zh-TW" altLang="en-US" kern="0" dirty="0"/>
          </a:p>
        </p:txBody>
      </p:sp>
      <p:sp>
        <p:nvSpPr>
          <p:cNvPr id="6" name="Google Shape;262;p24">
            <a:extLst>
              <a:ext uri="{FF2B5EF4-FFF2-40B4-BE49-F238E27FC236}">
                <a16:creationId xmlns:a16="http://schemas.microsoft.com/office/drawing/2014/main" id="{B27734B2-B90A-4DF7-835D-F927BFC8A182}"/>
              </a:ext>
            </a:extLst>
          </p:cNvPr>
          <p:cNvSpPr txBox="1">
            <a:spLocks/>
          </p:cNvSpPr>
          <p:nvPr/>
        </p:nvSpPr>
        <p:spPr>
          <a:xfrm>
            <a:off x="4572000" y="1718550"/>
            <a:ext cx="3312368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優等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獎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各類組評鑑成績取前百分之十五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)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獎狀乙幀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獎金新台幣三仟元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社團指導老師獎狀乙幀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社長小功</a:t>
            </a:r>
            <a:r>
              <a:rPr lang="zh-TW" altLang="en-US" sz="2000" dirty="0">
                <a:solidFill>
                  <a:srgbClr val="000000"/>
                </a:solidFill>
                <a:latin typeface="+mj-lt"/>
                <a:ea typeface="Abel"/>
                <a:cs typeface="Abel"/>
                <a:sym typeface="Abel"/>
              </a:rPr>
              <a:t>乙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有功幹部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(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限六名內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+mj-lt"/>
                <a:ea typeface="Abel"/>
                <a:cs typeface="Abel"/>
                <a:sym typeface="Abel"/>
              </a:rPr>
              <a:t>嘉獎兩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el"/>
                <a:cs typeface="Abel"/>
                <a:sym typeface="Abel"/>
              </a:rPr>
              <a:t>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7ED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D0C5DA9-76F5-4D7C-B2B3-662D7C7F10C0}"/>
              </a:ext>
            </a:extLst>
          </p:cNvPr>
          <p:cNvSpPr/>
          <p:nvPr/>
        </p:nvSpPr>
        <p:spPr>
          <a:xfrm>
            <a:off x="563663" y="4947334"/>
            <a:ext cx="6357642" cy="1209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400" b="1" kern="0" dirty="0">
                <a:solidFill>
                  <a:srgbClr val="F87508"/>
                </a:solidFill>
              </a:rPr>
              <a:t>特優獎總平均前三名代表本校參加</a:t>
            </a:r>
            <a:r>
              <a:rPr lang="en-US" altLang="zh-TW" sz="2400" b="1" kern="0" dirty="0">
                <a:solidFill>
                  <a:srgbClr val="F87508"/>
                </a:solidFill>
              </a:rPr>
              <a:t>113</a:t>
            </a:r>
            <a:r>
              <a:rPr lang="zh-TW" altLang="en-US" sz="2400" b="1" kern="0" dirty="0">
                <a:solidFill>
                  <a:srgbClr val="F87508"/>
                </a:solidFill>
              </a:rPr>
              <a:t>年度</a:t>
            </a:r>
            <a:endParaRPr lang="en-US" altLang="zh-TW" sz="2400" b="1" kern="0" dirty="0">
              <a:solidFill>
                <a:srgbClr val="F87508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2400" b="1" kern="0" dirty="0">
                <a:solidFill>
                  <a:srgbClr val="F87508"/>
                </a:solidFill>
              </a:rPr>
              <a:t>全國社團評鑑活動</a:t>
            </a:r>
          </a:p>
        </p:txBody>
      </p:sp>
    </p:spTree>
    <p:extLst>
      <p:ext uri="{BB962C8B-B14F-4D97-AF65-F5344CB8AC3E}">
        <p14:creationId xmlns:p14="http://schemas.microsoft.com/office/powerpoint/2010/main" val="6439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若不參加或評鑑不及格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80B625-C92B-47E1-B8DB-38CDF790A192}"/>
              </a:ext>
            </a:extLst>
          </p:cNvPr>
          <p:cNvSpPr/>
          <p:nvPr/>
        </p:nvSpPr>
        <p:spPr>
          <a:xfrm>
            <a:off x="581378" y="1748655"/>
            <a:ext cx="7298266" cy="361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無故未參加評鑑獲評鑑分數不及格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總平均成績五十九分以下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之系學會及社團，</a:t>
            </a:r>
            <a:r>
              <a:rPr lang="zh-TW" altLang="en-US" sz="2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停止下學年補助經費及公用場地器材設備之借用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，連續兩年評鑑成績為不及格者，依程序予以撤銷登記。 </a:t>
            </a:r>
            <a:endParaRPr lang="en-US" altLang="zh-TW" sz="2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若經撤銷登記後想重新成立社團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系學會，須送件至社審會完成成立預備性社團</a:t>
            </a:r>
            <a:r>
              <a:rPr lang="en-US" altLang="zh-TW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系學會程序。</a:t>
            </a:r>
            <a:endParaRPr lang="en-US" altLang="zh-TW" sz="2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7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34258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b="1" kern="0" dirty="0"/>
              <a:t>院系學生自治團體 </a:t>
            </a:r>
            <a:r>
              <a:rPr lang="en-US" altLang="zh-TW" b="1" kern="0" dirty="0"/>
              <a:t>A </a:t>
            </a:r>
            <a:r>
              <a:rPr lang="zh-TW" altLang="en-US" b="1" kern="0" dirty="0"/>
              <a:t>組 </a:t>
            </a:r>
            <a:r>
              <a:rPr lang="en-US" altLang="zh-TW" b="1" kern="0" dirty="0"/>
              <a:t>(22</a:t>
            </a:r>
            <a:r>
              <a:rPr lang="zh-TW" altLang="en-US" b="1" kern="0" dirty="0"/>
              <a:t>個</a:t>
            </a:r>
            <a:r>
              <a:rPr lang="en-US" altLang="zh-TW" b="1" kern="0" dirty="0"/>
              <a:t>)</a:t>
            </a:r>
            <a:endParaRPr lang="zh-TW" altLang="en-US" kern="0" dirty="0"/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46DC0F-516F-4EB8-BAD2-06B7A9FD449A}"/>
              </a:ext>
            </a:extLst>
          </p:cNvPr>
          <p:cNvSpPr/>
          <p:nvPr/>
        </p:nvSpPr>
        <p:spPr>
          <a:xfrm>
            <a:off x="583809" y="2132156"/>
            <a:ext cx="8229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外國語文學系系學會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012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水土保持學系系學會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歷史學系系學會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013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食品暨應用生物科技學系系學會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003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國際政治研究所學會	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014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004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園藝學系系學會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015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005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森林學系系學會	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016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應用數學系系學會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006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應用經濟學系系學會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017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電機工程學系系學會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007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植物病理學系系學會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018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資訊工程學系系學會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008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昆蟲學系系學會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019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機械工程學系系學會</a:t>
            </a: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009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動物科學系系學會	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020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土木工程學系系學會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土壤環境科學系系學會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台灣人文創新學士學位學程學會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生物產業機電工程學系系學會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學士後醫學系系學會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9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院系學生自治團體</a:t>
            </a:r>
            <a:r>
              <a:rPr lang="en-US" altLang="zh-TW" b="1" dirty="0"/>
              <a:t> B </a:t>
            </a:r>
            <a:r>
              <a:rPr lang="zh-TW" altLang="zh-TW" b="1" dirty="0"/>
              <a:t>組</a:t>
            </a:r>
            <a:r>
              <a:rPr lang="en-US" altLang="zh-TW" b="1" dirty="0"/>
              <a:t> (21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  <a:endParaRPr lang="zh-TW" altLang="zh-TW" dirty="0"/>
          </a:p>
          <a:p>
            <a:pPr marL="76200" indent="0">
              <a:lnSpc>
                <a:spcPct val="150000"/>
              </a:lnSpc>
              <a:buNone/>
            </a:pPr>
            <a:r>
              <a:rPr lang="zh-TW" altLang="en-US" dirty="0"/>
              <a:t>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AAD127-951A-4B75-8847-7CFA69570385}"/>
              </a:ext>
            </a:extLst>
          </p:cNvPr>
          <p:cNvSpPr/>
          <p:nvPr/>
        </p:nvSpPr>
        <p:spPr>
          <a:xfrm>
            <a:off x="433388" y="2110552"/>
            <a:ext cx="8457394" cy="472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021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環境工程學系系學會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031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會計學系系學會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022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中國文學系系學會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032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物理學系系學會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023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農藝學系系學會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033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景觀與遊憩學士學位學程學會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024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材料科學與工程學系系學會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034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生物科技學士學位學程學會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025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生命科學系系學會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035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國際農企業學士學位學程學會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026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獸醫學系系學會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036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電機資訊學院學士班系學會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027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財務金融學系系學會   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037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中國文學系系學會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028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法律學系系學會	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038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外國語文學系系學會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029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企業管理學系系學會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039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生物產業管理學士學位學程學會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資訊管理學系系學會	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040	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創新產業經營學士學位學程學會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數位人文與文創產業學士學位學程     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學會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進修學士班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20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藝術性、聯誼性</a:t>
            </a:r>
            <a:r>
              <a:rPr lang="en-US" altLang="zh-TW" b="1" dirty="0"/>
              <a:t> (19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</a:t>
            </a:r>
            <a:r>
              <a:rPr lang="zh-TW" altLang="en-US" sz="2000" dirty="0"/>
              <a:t>   </a:t>
            </a:r>
            <a:r>
              <a:rPr lang="zh-TW" altLang="zh-TW" sz="2000" dirty="0"/>
              <a:t>新聞社</a:t>
            </a:r>
            <a:r>
              <a:rPr lang="zh-TW" altLang="en-US" sz="2000" dirty="0"/>
              <a:t>      </a:t>
            </a:r>
            <a:r>
              <a:rPr lang="en-US" altLang="zh-TW" sz="2000" dirty="0"/>
              <a:t>   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011</a:t>
            </a:r>
            <a:r>
              <a:rPr lang="zh-TW" altLang="en-US" sz="2000" dirty="0"/>
              <a:t>   影音創作</a:t>
            </a:r>
            <a:r>
              <a:rPr lang="zh-TW" altLang="zh-TW" sz="2000" dirty="0"/>
              <a:t>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002</a:t>
            </a:r>
            <a:r>
              <a:rPr lang="zh-TW" altLang="en-US" sz="2000" dirty="0"/>
              <a:t>   </a:t>
            </a:r>
            <a:r>
              <a:rPr lang="zh-TW" altLang="zh-TW" sz="2000" dirty="0"/>
              <a:t>臨池書法社</a:t>
            </a:r>
            <a:r>
              <a:rPr lang="en-US" altLang="zh-TW" sz="2000" dirty="0"/>
              <a:t>  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012 </a:t>
            </a:r>
            <a:r>
              <a:rPr lang="zh-TW" altLang="en-US" sz="2000" dirty="0"/>
              <a:t>  </a:t>
            </a:r>
            <a:r>
              <a:rPr lang="zh-TW" altLang="zh-TW" sz="2000" dirty="0"/>
              <a:t>天文社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003</a:t>
            </a:r>
            <a:r>
              <a:rPr lang="zh-TW" altLang="en-US" sz="2000" dirty="0"/>
              <a:t>   </a:t>
            </a:r>
            <a:r>
              <a:rPr lang="zh-TW" altLang="zh-TW" sz="2000" dirty="0"/>
              <a:t>墨林國畫社</a:t>
            </a:r>
            <a:r>
              <a:rPr lang="en-US" altLang="zh-TW" sz="2000" dirty="0"/>
              <a:t>            </a:t>
            </a:r>
            <a:r>
              <a:rPr lang="zh-TW" altLang="en-US" sz="2000" dirty="0"/>
              <a:t>  </a:t>
            </a:r>
            <a:r>
              <a:rPr lang="en-US" altLang="zh-TW" sz="2000" dirty="0"/>
              <a:t>   013</a:t>
            </a:r>
            <a:r>
              <a:rPr lang="zh-TW" altLang="en-US" sz="2000" dirty="0"/>
              <a:t>   </a:t>
            </a:r>
            <a:r>
              <a:rPr lang="zh-TW" altLang="zh-TW" sz="2000" dirty="0"/>
              <a:t>桌上遊戲社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004</a:t>
            </a:r>
            <a:r>
              <a:rPr lang="zh-TW" altLang="en-US" sz="2000" dirty="0"/>
              <a:t>   </a:t>
            </a:r>
            <a:r>
              <a:rPr lang="zh-TW" altLang="zh-TW" sz="2000" dirty="0"/>
              <a:t>波希米亞西畫社</a:t>
            </a:r>
            <a:r>
              <a:rPr lang="zh-TW" altLang="en-US" sz="2000" dirty="0"/>
              <a:t>          </a:t>
            </a:r>
            <a:r>
              <a:rPr lang="en-US" altLang="zh-TW" sz="2000" dirty="0"/>
              <a:t>014</a:t>
            </a:r>
            <a:r>
              <a:rPr lang="zh-TW" altLang="en-US" sz="2000" dirty="0"/>
              <a:t>   </a:t>
            </a:r>
            <a:r>
              <a:rPr lang="zh-TW" altLang="zh-TW" sz="2000" dirty="0"/>
              <a:t>原漾社</a:t>
            </a:r>
            <a:endParaRPr lang="en-US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005</a:t>
            </a:r>
            <a:r>
              <a:rPr lang="zh-TW" altLang="en-US" sz="2000" dirty="0"/>
              <a:t>   </a:t>
            </a:r>
            <a:r>
              <a:rPr lang="zh-TW" altLang="zh-TW" sz="2000" dirty="0"/>
              <a:t>攝影研究社</a:t>
            </a:r>
            <a:r>
              <a:rPr lang="en-US" altLang="zh-TW" sz="2000" dirty="0"/>
              <a:t>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  </a:t>
            </a:r>
            <a:r>
              <a:rPr lang="zh-TW" altLang="en-US" sz="2000" dirty="0"/>
              <a:t> </a:t>
            </a:r>
            <a:r>
              <a:rPr lang="en-US" altLang="zh-TW" sz="2000" dirty="0"/>
              <a:t>015</a:t>
            </a:r>
            <a:r>
              <a:rPr lang="zh-TW" altLang="en-US" sz="2000" dirty="0"/>
              <a:t>  </a:t>
            </a:r>
            <a:r>
              <a:rPr lang="zh-TW" altLang="zh-TW" sz="2000" dirty="0"/>
              <a:t>僑生聯誼會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006</a:t>
            </a:r>
            <a:r>
              <a:rPr lang="zh-TW" altLang="en-US" sz="2000" dirty="0"/>
              <a:t>   </a:t>
            </a:r>
            <a:r>
              <a:rPr lang="zh-TW" altLang="zh-TW" sz="2000" dirty="0"/>
              <a:t>花藝社</a:t>
            </a:r>
            <a:r>
              <a:rPr lang="en-US" altLang="zh-TW" sz="2000" dirty="0"/>
              <a:t>                 </a:t>
            </a:r>
            <a:r>
              <a:rPr lang="zh-TW" altLang="en-US" sz="2000" dirty="0"/>
              <a:t>        </a:t>
            </a:r>
            <a:r>
              <a:rPr lang="en-US" altLang="zh-TW" sz="2000" dirty="0"/>
              <a:t>016</a:t>
            </a:r>
            <a:r>
              <a:rPr lang="zh-TW" altLang="en-US" sz="2000" dirty="0"/>
              <a:t>   </a:t>
            </a:r>
            <a:r>
              <a:rPr lang="zh-TW" altLang="zh-TW" sz="2000" dirty="0"/>
              <a:t>高中校友聯誼會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007</a:t>
            </a:r>
            <a:r>
              <a:rPr lang="zh-TW" altLang="en-US" sz="2000" dirty="0"/>
              <a:t>   </a:t>
            </a:r>
            <a:r>
              <a:rPr lang="zh-TW" altLang="zh-TW" sz="2000" dirty="0"/>
              <a:t>動畫漫畫社</a:t>
            </a:r>
            <a:r>
              <a:rPr lang="en-US" altLang="zh-TW" sz="2000" dirty="0"/>
              <a:t>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   017</a:t>
            </a:r>
            <a:r>
              <a:rPr lang="zh-TW" altLang="en-US" sz="2000" dirty="0"/>
              <a:t>   </a:t>
            </a:r>
            <a:r>
              <a:rPr lang="zh-TW" altLang="zh-TW" sz="2000" dirty="0"/>
              <a:t>轉學生聯誼會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008</a:t>
            </a:r>
            <a:r>
              <a:rPr lang="zh-TW" altLang="en-US" sz="2000" dirty="0"/>
              <a:t>   </a:t>
            </a:r>
            <a:r>
              <a:rPr lang="zh-TW" altLang="zh-TW" sz="2000" dirty="0"/>
              <a:t>陶藝社</a:t>
            </a:r>
            <a:r>
              <a:rPr lang="en-US" altLang="zh-TW" sz="2000" dirty="0"/>
              <a:t>                  </a:t>
            </a:r>
            <a:r>
              <a:rPr lang="zh-TW" altLang="en-US" sz="2000" dirty="0"/>
              <a:t>       </a:t>
            </a:r>
            <a:r>
              <a:rPr lang="en-US" altLang="zh-TW" sz="2000" dirty="0"/>
              <a:t>018</a:t>
            </a:r>
            <a:r>
              <a:rPr lang="zh-TW" altLang="en-US" sz="2000" dirty="0"/>
              <a:t>   </a:t>
            </a:r>
            <a:r>
              <a:rPr lang="zh-TW" altLang="zh-TW" sz="2000" dirty="0"/>
              <a:t>國際領航社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009</a:t>
            </a:r>
            <a:r>
              <a:rPr lang="zh-TW" altLang="en-US" sz="2000" dirty="0"/>
              <a:t>   </a:t>
            </a:r>
            <a:r>
              <a:rPr lang="zh-TW" altLang="zh-TW" sz="2000" dirty="0"/>
              <a:t>聲光工程社</a:t>
            </a:r>
            <a:r>
              <a:rPr lang="en-US" altLang="zh-TW" sz="2000" dirty="0"/>
              <a:t>              </a:t>
            </a:r>
            <a:r>
              <a:rPr lang="zh-TW" altLang="en-US" sz="2000" dirty="0"/>
              <a:t>    </a:t>
            </a:r>
            <a:r>
              <a:rPr lang="en-US" altLang="zh-TW" sz="2000" dirty="0"/>
              <a:t>019</a:t>
            </a:r>
            <a:r>
              <a:rPr lang="zh-TW" altLang="en-US" sz="2000" dirty="0"/>
              <a:t>   </a:t>
            </a:r>
            <a:r>
              <a:rPr lang="zh-TW" altLang="zh-TW" sz="2000" dirty="0"/>
              <a:t>大陸同學會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010</a:t>
            </a:r>
            <a:r>
              <a:rPr lang="zh-TW" altLang="en-US" sz="2000" dirty="0"/>
              <a:t>   </a:t>
            </a:r>
            <a:r>
              <a:rPr lang="zh-TW" altLang="zh-TW" sz="2000" dirty="0"/>
              <a:t>辯言社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600" kern="0" dirty="0">
              <a:solidFill>
                <a:srgbClr val="FF8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658195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學術性、宗教性</a:t>
            </a:r>
            <a:r>
              <a:rPr lang="en-US" altLang="zh-TW" b="1" dirty="0"/>
              <a:t> (18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001</a:t>
            </a:r>
            <a:r>
              <a:rPr lang="zh-TW" altLang="en-US" sz="2000" dirty="0"/>
              <a:t>   </a:t>
            </a:r>
            <a:r>
              <a:rPr lang="zh-TW" altLang="zh-TW" sz="2000" dirty="0"/>
              <a:t>自然生態保育社</a:t>
            </a:r>
            <a:r>
              <a:rPr lang="zh-TW" altLang="en-US" sz="2000" dirty="0"/>
              <a:t>            </a:t>
            </a:r>
            <a:r>
              <a:rPr lang="en-US" altLang="zh-TW" sz="2000" dirty="0"/>
              <a:t>011</a:t>
            </a:r>
            <a:r>
              <a:rPr lang="zh-TW" altLang="en-US" sz="2000" dirty="0"/>
              <a:t>   </a:t>
            </a:r>
            <a:r>
              <a:rPr lang="zh-TW" altLang="zh-TW" sz="2000" dirty="0"/>
              <a:t>中國醫藥研究社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002</a:t>
            </a:r>
            <a:r>
              <a:rPr lang="zh-TW" altLang="en-US" sz="2000" dirty="0"/>
              <a:t>   </a:t>
            </a:r>
            <a:r>
              <a:rPr lang="zh-TW" altLang="zh-TW" sz="2000" dirty="0"/>
              <a:t>資訊科學研習社</a:t>
            </a:r>
            <a:r>
              <a:rPr lang="zh-TW" altLang="en-US" sz="2000" dirty="0"/>
              <a:t>            </a:t>
            </a:r>
            <a:r>
              <a:rPr lang="en-US" altLang="zh-TW" sz="2000" dirty="0"/>
              <a:t>012</a:t>
            </a:r>
            <a:r>
              <a:rPr lang="zh-TW" altLang="en-US" sz="2000" dirty="0"/>
              <a:t>   興大四健會</a:t>
            </a:r>
            <a:endParaRPr lang="en-US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003</a:t>
            </a:r>
            <a:r>
              <a:rPr lang="zh-TW" altLang="en-US" sz="2000" dirty="0"/>
              <a:t>   </a:t>
            </a:r>
            <a:r>
              <a:rPr lang="zh-TW" altLang="zh-TW" sz="2000" dirty="0"/>
              <a:t>青年領袖社</a:t>
            </a:r>
            <a:r>
              <a:rPr lang="zh-TW" altLang="en-US" sz="2000" dirty="0"/>
              <a:t>                    </a:t>
            </a:r>
            <a:r>
              <a:rPr lang="en-US" altLang="zh-TW" sz="2000" dirty="0"/>
              <a:t>013</a:t>
            </a:r>
            <a:r>
              <a:rPr lang="zh-TW" altLang="en-US" sz="2000" dirty="0"/>
              <a:t>  </a:t>
            </a:r>
            <a:r>
              <a:rPr lang="zh-TW" altLang="en-US" sz="2000" kern="0" dirty="0"/>
              <a:t>交通地理研究社</a:t>
            </a:r>
            <a:endParaRPr lang="zh-TW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004</a:t>
            </a:r>
            <a:r>
              <a:rPr lang="zh-TW" altLang="en-US" sz="2000" dirty="0"/>
              <a:t>   </a:t>
            </a:r>
            <a:r>
              <a:rPr lang="zh-TW" altLang="zh-TW" sz="2000" dirty="0"/>
              <a:t>機車研</a:t>
            </a:r>
            <a:r>
              <a:rPr lang="zh-TW" altLang="en-US" sz="2000" dirty="0"/>
              <a:t>究</a:t>
            </a:r>
            <a:r>
              <a:rPr lang="zh-TW" altLang="zh-TW" sz="2000" dirty="0"/>
              <a:t>社</a:t>
            </a:r>
            <a:r>
              <a:rPr lang="zh-TW" altLang="en-US" sz="2000" dirty="0"/>
              <a:t>                    </a:t>
            </a:r>
            <a:r>
              <a:rPr lang="en-US" altLang="zh-TW" sz="2000" dirty="0"/>
              <a:t>014</a:t>
            </a:r>
            <a:r>
              <a:rPr lang="zh-TW" altLang="en-US" sz="2000" dirty="0"/>
              <a:t>  </a:t>
            </a:r>
            <a:r>
              <a:rPr lang="zh-TW" altLang="zh-TW" sz="2000" dirty="0"/>
              <a:t>禪學社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005</a:t>
            </a:r>
            <a:r>
              <a:rPr lang="zh-TW" altLang="en-US" sz="2000" dirty="0"/>
              <a:t>   </a:t>
            </a:r>
            <a:r>
              <a:rPr lang="zh-TW" altLang="zh-TW" sz="2000" dirty="0"/>
              <a:t>國際農業服務團</a:t>
            </a:r>
            <a:r>
              <a:rPr lang="zh-TW" altLang="en-US" sz="2000" dirty="0"/>
              <a:t>             </a:t>
            </a:r>
            <a:r>
              <a:rPr lang="en-US" altLang="zh-TW" sz="2000" dirty="0"/>
              <a:t>015</a:t>
            </a:r>
            <a:r>
              <a:rPr lang="zh-TW" altLang="en-US" sz="2000" dirty="0"/>
              <a:t>  </a:t>
            </a:r>
            <a:r>
              <a:rPr lang="zh-TW" altLang="zh-TW" sz="2000" dirty="0"/>
              <a:t>智燈學社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006</a:t>
            </a:r>
            <a:r>
              <a:rPr lang="zh-TW" altLang="en-US" sz="2000" dirty="0"/>
              <a:t>   </a:t>
            </a:r>
            <a:r>
              <a:rPr lang="en-US" altLang="zh-TW" sz="2000" dirty="0"/>
              <a:t>EXWC</a:t>
            </a:r>
            <a:r>
              <a:rPr lang="zh-TW" altLang="zh-TW" sz="2000" dirty="0"/>
              <a:t>投資研究社</a:t>
            </a:r>
            <a:r>
              <a:rPr lang="zh-TW" altLang="en-US" sz="2000" dirty="0"/>
              <a:t>         </a:t>
            </a:r>
            <a:r>
              <a:rPr lang="en-US" altLang="zh-TW" sz="2000" dirty="0"/>
              <a:t>016</a:t>
            </a:r>
            <a:r>
              <a:rPr lang="zh-TW" altLang="en-US" sz="2000" dirty="0"/>
              <a:t>   </a:t>
            </a:r>
            <a:r>
              <a:rPr lang="zh-TW" altLang="zh-TW" sz="2000" dirty="0"/>
              <a:t>聖經真理研究社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007</a:t>
            </a:r>
            <a:r>
              <a:rPr lang="zh-TW" altLang="en-US" sz="2000" dirty="0"/>
              <a:t>   </a:t>
            </a:r>
            <a:r>
              <a:rPr lang="zh-TW" altLang="zh-TW" sz="2000" dirty="0"/>
              <a:t>國際經濟商管社</a:t>
            </a:r>
            <a:r>
              <a:rPr lang="zh-TW" altLang="en-US" sz="2000" dirty="0"/>
              <a:t>             </a:t>
            </a:r>
            <a:r>
              <a:rPr lang="en-US" altLang="zh-TW" sz="2000" dirty="0"/>
              <a:t>017</a:t>
            </a:r>
            <a:r>
              <a:rPr lang="zh-TW" altLang="en-US" sz="2000" dirty="0"/>
              <a:t>   </a:t>
            </a:r>
            <a:r>
              <a:rPr lang="zh-TW" altLang="zh-TW" sz="2000" dirty="0"/>
              <a:t>禪悅社</a:t>
            </a:r>
            <a:endParaRPr lang="en-US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008</a:t>
            </a:r>
            <a:r>
              <a:rPr lang="zh-TW" altLang="en-US" sz="2000" dirty="0"/>
              <a:t>   </a:t>
            </a:r>
            <a:r>
              <a:rPr lang="zh-TW" altLang="zh-TW" sz="2000" dirty="0"/>
              <a:t>圍棋社</a:t>
            </a:r>
            <a:r>
              <a:rPr lang="zh-TW" altLang="en-US" sz="2000" dirty="0"/>
              <a:t>                            </a:t>
            </a:r>
            <a:r>
              <a:rPr lang="en-US" altLang="zh-TW" sz="2000" dirty="0"/>
              <a:t>018</a:t>
            </a:r>
            <a:r>
              <a:rPr lang="zh-TW" altLang="en-US" sz="2000" dirty="0"/>
              <a:t>   智海學社</a:t>
            </a:r>
            <a:endParaRPr lang="zh-TW" altLang="zh-TW" sz="20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kern="0" dirty="0">
                <a:solidFill>
                  <a:srgbClr val="FF8700"/>
                </a:solidFill>
              </a:rPr>
              <a:t>           </a:t>
            </a:r>
            <a:r>
              <a:rPr lang="en-US" altLang="zh-TW" sz="2000" kern="0" dirty="0"/>
              <a:t>009</a:t>
            </a:r>
            <a:r>
              <a:rPr lang="zh-TW" altLang="en-US" sz="2000" kern="0" dirty="0"/>
              <a:t>   閱讀推廣社</a:t>
            </a:r>
            <a:endParaRPr lang="en-US" altLang="zh-TW" sz="2000" kern="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000" kern="0" dirty="0"/>
              <a:t>         </a:t>
            </a:r>
            <a:r>
              <a:rPr lang="en-US" altLang="zh-TW" sz="2000" kern="0" dirty="0"/>
              <a:t>010</a:t>
            </a:r>
            <a:r>
              <a:rPr lang="zh-TW" altLang="en-US" sz="2000" kern="0" dirty="0"/>
              <a:t>   </a:t>
            </a:r>
            <a:r>
              <a:rPr lang="zh-TW" altLang="zh-TW" sz="2000" dirty="0"/>
              <a:t>中興詩社</a:t>
            </a:r>
            <a:endParaRPr lang="zh-TW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8935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服務性、宗教性</a:t>
            </a:r>
            <a:r>
              <a:rPr lang="en-US" altLang="zh-TW" b="1" dirty="0"/>
              <a:t> (18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  <a:endParaRPr lang="zh-TW" altLang="zh-TW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001</a:t>
            </a:r>
            <a:r>
              <a:rPr lang="zh-TW" altLang="en-US" sz="2000" dirty="0"/>
              <a:t>   </a:t>
            </a:r>
            <a:r>
              <a:rPr lang="zh-TW" altLang="zh-TW" sz="2000" dirty="0"/>
              <a:t>羅浮童軍團</a:t>
            </a:r>
            <a:r>
              <a:rPr lang="en-US" altLang="zh-TW" sz="2000" dirty="0"/>
              <a:t>           </a:t>
            </a:r>
            <a:r>
              <a:rPr lang="zh-TW" altLang="en-US" sz="2000" dirty="0"/>
              <a:t>    </a:t>
            </a:r>
            <a:r>
              <a:rPr lang="en-US" altLang="zh-TW" sz="2000" dirty="0"/>
              <a:t>     </a:t>
            </a:r>
            <a:r>
              <a:rPr lang="zh-TW" altLang="en-US" sz="2000" dirty="0"/>
              <a:t>   </a:t>
            </a:r>
            <a:r>
              <a:rPr lang="en-US" altLang="zh-TW" sz="2000" dirty="0"/>
              <a:t>011</a:t>
            </a:r>
            <a:r>
              <a:rPr lang="zh-TW" altLang="en-US" sz="2000" dirty="0"/>
              <a:t>   </a:t>
            </a:r>
            <a:r>
              <a:rPr lang="zh-TW" altLang="zh-TW" sz="2000" dirty="0"/>
              <a:t>蒲公英社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002</a:t>
            </a:r>
            <a:r>
              <a:rPr lang="zh-TW" altLang="en-US" sz="2000" dirty="0"/>
              <a:t>   </a:t>
            </a:r>
            <a:r>
              <a:rPr lang="zh-TW" altLang="zh-TW" sz="2000" dirty="0"/>
              <a:t>基層文化服務社</a:t>
            </a:r>
            <a:r>
              <a:rPr lang="zh-TW" altLang="en-US" sz="2000" dirty="0"/>
              <a:t>                </a:t>
            </a:r>
            <a:r>
              <a:rPr lang="en-US" altLang="zh-TW" sz="2000" dirty="0"/>
              <a:t>012</a:t>
            </a:r>
            <a:r>
              <a:rPr lang="zh-TW" altLang="en-US" sz="2000" dirty="0"/>
              <a:t>   </a:t>
            </a:r>
            <a:r>
              <a:rPr lang="zh-TW" altLang="zh-TW" sz="2000" dirty="0"/>
              <a:t>康樂服務社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003</a:t>
            </a:r>
            <a:r>
              <a:rPr lang="zh-TW" altLang="en-US" sz="2000" dirty="0"/>
              <a:t>   </a:t>
            </a:r>
            <a:r>
              <a:rPr lang="zh-TW" altLang="zh-TW" sz="2000" dirty="0"/>
              <a:t>家教服務</a:t>
            </a:r>
            <a:r>
              <a:rPr lang="zh-TW" altLang="en-US" sz="2000" dirty="0"/>
              <a:t>社                       </a:t>
            </a:r>
            <a:r>
              <a:rPr lang="en-US" altLang="zh-TW" sz="2000" dirty="0"/>
              <a:t>013</a:t>
            </a:r>
            <a:r>
              <a:rPr lang="zh-TW" altLang="en-US" sz="2000" dirty="0"/>
              <a:t>   兒少教學新創服務社</a:t>
            </a:r>
            <a:endParaRPr lang="zh-TW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004</a:t>
            </a:r>
            <a:r>
              <a:rPr lang="zh-TW" altLang="en-US" sz="2000" dirty="0"/>
              <a:t>   </a:t>
            </a:r>
            <a:r>
              <a:rPr lang="zh-TW" altLang="zh-TW" sz="2000" dirty="0"/>
              <a:t>慈濟青年社</a:t>
            </a:r>
            <a:r>
              <a:rPr lang="zh-TW" altLang="en-US" sz="2000" dirty="0"/>
              <a:t>                       </a:t>
            </a:r>
            <a:r>
              <a:rPr lang="en-US" altLang="zh-TW" sz="2000" dirty="0"/>
              <a:t>014</a:t>
            </a:r>
            <a:r>
              <a:rPr lang="zh-TW" altLang="en-US" sz="2000" dirty="0"/>
              <a:t>   </a:t>
            </a:r>
            <a:r>
              <a:rPr lang="zh-TW" altLang="zh-TW" sz="2000" dirty="0"/>
              <a:t>福智青年社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005</a:t>
            </a:r>
            <a:r>
              <a:rPr lang="zh-TW" altLang="en-US" sz="2000" dirty="0"/>
              <a:t>   </a:t>
            </a:r>
            <a:r>
              <a:rPr lang="zh-TW" altLang="zh-TW" sz="2000" dirty="0"/>
              <a:t>文化藝術推廣服務社</a:t>
            </a:r>
            <a:r>
              <a:rPr lang="zh-TW" altLang="en-US" sz="2000" dirty="0"/>
              <a:t>         </a:t>
            </a:r>
            <a:r>
              <a:rPr lang="en-US" altLang="zh-TW" sz="2000" dirty="0"/>
              <a:t>015</a:t>
            </a:r>
            <a:r>
              <a:rPr lang="zh-TW" altLang="en-US" sz="2000" dirty="0"/>
              <a:t>   </a:t>
            </a:r>
            <a:r>
              <a:rPr lang="zh-TW" altLang="zh-TW" sz="2000" dirty="0"/>
              <a:t>法輪大法社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006</a:t>
            </a:r>
            <a:r>
              <a:rPr lang="zh-TW" altLang="en-US" sz="2000" dirty="0"/>
              <a:t>   </a:t>
            </a:r>
            <a:r>
              <a:rPr lang="zh-TW" altLang="zh-TW" sz="2000" dirty="0"/>
              <a:t>崇德青年社</a:t>
            </a:r>
            <a:r>
              <a:rPr lang="en-US" altLang="zh-TW" sz="2000" dirty="0"/>
              <a:t> </a:t>
            </a:r>
            <a:r>
              <a:rPr lang="zh-TW" altLang="en-US" sz="2000" dirty="0"/>
              <a:t>                      </a:t>
            </a:r>
            <a:r>
              <a:rPr lang="en-US" altLang="zh-TW" sz="2000" dirty="0"/>
              <a:t>016</a:t>
            </a:r>
            <a:r>
              <a:rPr lang="zh-TW" altLang="en-US" sz="2000" dirty="0"/>
              <a:t>   </a:t>
            </a:r>
            <a:r>
              <a:rPr lang="zh-TW" altLang="zh-TW" sz="2000" dirty="0"/>
              <a:t>大悲法藏佛學社</a:t>
            </a:r>
            <a:endParaRPr lang="en-US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007</a:t>
            </a:r>
            <a:r>
              <a:rPr lang="zh-TW" altLang="en-US" sz="2000" dirty="0"/>
              <a:t>   </a:t>
            </a:r>
            <a:r>
              <a:rPr lang="zh-TW" altLang="zh-TW" sz="2000" dirty="0"/>
              <a:t>蝴蝶蘭儀禮大使團</a:t>
            </a:r>
            <a:r>
              <a:rPr lang="zh-TW" altLang="en-US" sz="2000" dirty="0"/>
              <a:t>            </a:t>
            </a:r>
            <a:r>
              <a:rPr lang="en-US" altLang="zh-TW" sz="2000" dirty="0"/>
              <a:t>017</a:t>
            </a:r>
            <a:r>
              <a:rPr lang="zh-TW" altLang="en-US" sz="2000" dirty="0"/>
              <a:t>   </a:t>
            </a:r>
            <a:r>
              <a:rPr lang="zh-TW" altLang="zh-TW" sz="2000" dirty="0"/>
              <a:t>學園團契社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008</a:t>
            </a:r>
            <a:r>
              <a:rPr lang="zh-TW" altLang="en-US" sz="2000" dirty="0"/>
              <a:t>   </a:t>
            </a:r>
            <a:r>
              <a:rPr lang="zh-TW" altLang="zh-TW" sz="2000" dirty="0"/>
              <a:t>關懷生命社</a:t>
            </a:r>
            <a:r>
              <a:rPr lang="zh-TW" altLang="en-US" sz="2000" dirty="0"/>
              <a:t>                       </a:t>
            </a:r>
            <a:r>
              <a:rPr lang="en-US" altLang="zh-TW" sz="2000" dirty="0"/>
              <a:t>018</a:t>
            </a:r>
            <a:r>
              <a:rPr lang="zh-TW" altLang="en-US" sz="2000" dirty="0"/>
              <a:t>   </a:t>
            </a:r>
            <a:r>
              <a:rPr lang="zh-TW" altLang="zh-TW" sz="2000" dirty="0"/>
              <a:t>信望愛社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009</a:t>
            </a:r>
            <a:r>
              <a:rPr lang="zh-TW" altLang="en-US" sz="2000" dirty="0"/>
              <a:t>   </a:t>
            </a:r>
            <a:r>
              <a:rPr lang="zh-TW" altLang="zh-TW" sz="2000" dirty="0"/>
              <a:t>興大志工隊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kern="0" dirty="0">
                <a:solidFill>
                  <a:srgbClr val="FF8700"/>
                </a:solidFill>
              </a:rPr>
              <a:t>           </a:t>
            </a:r>
            <a:r>
              <a:rPr lang="en-US" altLang="zh-TW" sz="2000" kern="0" dirty="0"/>
              <a:t>010</a:t>
            </a:r>
            <a:r>
              <a:rPr lang="zh-TW" altLang="en-US" sz="2000" kern="0" dirty="0"/>
              <a:t>   國際志工服務社</a:t>
            </a:r>
          </a:p>
        </p:txBody>
      </p:sp>
    </p:spTree>
    <p:extLst>
      <p:ext uri="{BB962C8B-B14F-4D97-AF65-F5344CB8AC3E}">
        <p14:creationId xmlns:p14="http://schemas.microsoft.com/office/powerpoint/2010/main" val="33946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體</a:t>
            </a:r>
            <a:r>
              <a:rPr lang="zh-TW" altLang="en-US" b="1" dirty="0"/>
              <a:t>育</a:t>
            </a:r>
            <a:r>
              <a:rPr lang="zh-TW" altLang="zh-TW" b="1" dirty="0"/>
              <a:t>性</a:t>
            </a:r>
            <a:r>
              <a:rPr lang="en-US" altLang="zh-TW" b="1" dirty="0"/>
              <a:t> (17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</a:p>
          <a:p>
            <a:pPr marL="76200" indent="0">
              <a:buNone/>
            </a:pPr>
            <a:r>
              <a:rPr lang="zh-TW" altLang="en-US" dirty="0"/>
              <a:t>      </a:t>
            </a:r>
            <a:r>
              <a:rPr lang="en-US" altLang="zh-TW" sz="2000" dirty="0"/>
              <a:t>001</a:t>
            </a:r>
            <a:r>
              <a:rPr lang="zh-TW" altLang="en-US" sz="2000" dirty="0"/>
              <a:t>   </a:t>
            </a:r>
            <a:r>
              <a:rPr lang="zh-TW" altLang="zh-TW" sz="2000" dirty="0"/>
              <a:t>登山社</a:t>
            </a:r>
            <a:r>
              <a:rPr lang="zh-TW" altLang="en-US" sz="2000" dirty="0"/>
              <a:t>                  </a:t>
            </a:r>
            <a:r>
              <a:rPr lang="en-US" altLang="zh-TW" sz="2000" dirty="0"/>
              <a:t>011</a:t>
            </a:r>
            <a:r>
              <a:rPr lang="zh-TW" altLang="en-US" sz="2000" dirty="0"/>
              <a:t>   軍事模擬研究社</a:t>
            </a:r>
            <a:endParaRPr lang="zh-TW" altLang="zh-TW" sz="2000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002</a:t>
            </a:r>
            <a:r>
              <a:rPr lang="zh-TW" altLang="en-US" sz="2000" dirty="0"/>
              <a:t>   </a:t>
            </a:r>
            <a:r>
              <a:rPr lang="zh-TW" altLang="zh-TW" sz="2000" dirty="0"/>
              <a:t>跆拳道社</a:t>
            </a:r>
            <a:r>
              <a:rPr lang="en-US" altLang="zh-TW" sz="2000" dirty="0"/>
              <a:t>               012</a:t>
            </a:r>
            <a:r>
              <a:rPr lang="zh-TW" altLang="en-US" sz="2000" dirty="0"/>
              <a:t>   </a:t>
            </a:r>
            <a:r>
              <a:rPr lang="zh-TW" altLang="zh-TW" sz="2000" dirty="0"/>
              <a:t>太極拳社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003</a:t>
            </a:r>
            <a:r>
              <a:rPr lang="zh-TW" altLang="en-US" sz="2000" dirty="0"/>
              <a:t>   </a:t>
            </a:r>
            <a:r>
              <a:rPr lang="zh-TW" altLang="zh-TW" sz="2000" dirty="0"/>
              <a:t>空手道社</a:t>
            </a:r>
            <a:r>
              <a:rPr lang="en-US" altLang="zh-TW" sz="2000" dirty="0"/>
              <a:t>               013</a:t>
            </a:r>
            <a:r>
              <a:rPr lang="zh-TW" altLang="en-US" sz="2000" dirty="0"/>
              <a:t>   </a:t>
            </a:r>
            <a:r>
              <a:rPr lang="zh-TW" altLang="zh-TW" sz="2000" dirty="0"/>
              <a:t>拳擊散打社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004</a:t>
            </a:r>
            <a:r>
              <a:rPr lang="zh-TW" altLang="en-US" sz="2000" dirty="0"/>
              <a:t>   </a:t>
            </a:r>
            <a:r>
              <a:rPr lang="zh-TW" altLang="zh-TW" sz="2000" dirty="0"/>
              <a:t>劍道社</a:t>
            </a:r>
            <a:r>
              <a:rPr lang="en-US" altLang="zh-TW" sz="2000" dirty="0"/>
              <a:t>               </a:t>
            </a:r>
            <a:r>
              <a:rPr lang="zh-TW" altLang="en-US" sz="2000" dirty="0"/>
              <a:t>  </a:t>
            </a:r>
            <a:r>
              <a:rPr lang="en-US" altLang="zh-TW" sz="2000" dirty="0"/>
              <a:t>  014</a:t>
            </a:r>
            <a:r>
              <a:rPr lang="zh-TW" altLang="en-US" sz="2000" dirty="0"/>
              <a:t>   </a:t>
            </a:r>
            <a:r>
              <a:rPr lang="zh-TW" altLang="zh-TW" sz="2000" dirty="0"/>
              <a:t>籃球研究社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005</a:t>
            </a:r>
            <a:r>
              <a:rPr lang="zh-TW" altLang="en-US" sz="2000" dirty="0"/>
              <a:t>   </a:t>
            </a:r>
            <a:r>
              <a:rPr lang="zh-TW" altLang="zh-TW" sz="2000" dirty="0"/>
              <a:t>自由車社</a:t>
            </a:r>
            <a:r>
              <a:rPr lang="en-US" altLang="zh-TW" sz="2000" dirty="0"/>
              <a:t>                015</a:t>
            </a:r>
            <a:r>
              <a:rPr lang="zh-TW" altLang="en-US" sz="2000" dirty="0"/>
              <a:t>   </a:t>
            </a:r>
            <a:r>
              <a:rPr lang="zh-TW" altLang="zh-TW" sz="2000" dirty="0"/>
              <a:t>競技啦啦隊社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006</a:t>
            </a:r>
            <a:r>
              <a:rPr lang="zh-TW" altLang="en-US" sz="2000" dirty="0"/>
              <a:t>   馬術社</a:t>
            </a:r>
            <a:r>
              <a:rPr lang="en-US" altLang="zh-TW" sz="2000" dirty="0"/>
              <a:t>           </a:t>
            </a:r>
            <a:r>
              <a:rPr lang="zh-TW" altLang="en-US" sz="2000" dirty="0"/>
              <a:t>    </a:t>
            </a:r>
            <a:r>
              <a:rPr lang="en-US" altLang="zh-TW" sz="2000" dirty="0"/>
              <a:t>    016</a:t>
            </a:r>
            <a:r>
              <a:rPr lang="zh-TW" altLang="en-US" sz="2000" dirty="0"/>
              <a:t>   </a:t>
            </a:r>
            <a:r>
              <a:rPr lang="zh-TW" altLang="zh-TW" sz="2000" dirty="0"/>
              <a:t>足球聯盟社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007</a:t>
            </a:r>
            <a:r>
              <a:rPr lang="zh-TW" altLang="en-US" sz="2000" dirty="0"/>
              <a:t>   </a:t>
            </a:r>
            <a:r>
              <a:rPr lang="zh-TW" altLang="zh-TW" sz="2000" dirty="0"/>
              <a:t>梅花拳社</a:t>
            </a:r>
            <a:r>
              <a:rPr lang="zh-TW" altLang="en-US" sz="2000" dirty="0"/>
              <a:t>                </a:t>
            </a:r>
            <a:r>
              <a:rPr lang="en-US" altLang="zh-TW" sz="2000" dirty="0"/>
              <a:t>017</a:t>
            </a:r>
            <a:r>
              <a:rPr lang="zh-TW" altLang="en-US" sz="2000" dirty="0"/>
              <a:t>   </a:t>
            </a:r>
            <a:r>
              <a:rPr lang="zh-TW" altLang="zh-TW" sz="2000" dirty="0"/>
              <a:t>競技飛盤社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008</a:t>
            </a:r>
            <a:r>
              <a:rPr lang="zh-TW" altLang="en-US" sz="2000" dirty="0"/>
              <a:t>   </a:t>
            </a:r>
            <a:r>
              <a:rPr lang="zh-TW" altLang="zh-TW" sz="2000" dirty="0"/>
              <a:t>溜冰社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kern="0" dirty="0">
                <a:solidFill>
                  <a:srgbClr val="FF8700"/>
                </a:solidFill>
              </a:rPr>
              <a:t>           </a:t>
            </a:r>
            <a:r>
              <a:rPr lang="en-US" altLang="zh-TW" sz="2000" kern="0" dirty="0"/>
              <a:t>009</a:t>
            </a:r>
            <a:r>
              <a:rPr lang="zh-TW" altLang="en-US" sz="2000" kern="0" dirty="0"/>
              <a:t>   射箭社</a:t>
            </a:r>
            <a:endParaRPr lang="en-US" altLang="zh-TW" sz="2000" kern="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000" kern="0" dirty="0"/>
              <a:t>         </a:t>
            </a:r>
            <a:r>
              <a:rPr lang="en-US" altLang="zh-TW" sz="2000" kern="0" dirty="0"/>
              <a:t>010</a:t>
            </a:r>
            <a:r>
              <a:rPr lang="zh-TW" altLang="en-US" sz="2000" kern="0" dirty="0"/>
              <a:t>   </a:t>
            </a:r>
            <a:r>
              <a:rPr lang="zh-TW" altLang="en-US" sz="2000" dirty="0"/>
              <a:t>撞球研訓社</a:t>
            </a:r>
            <a:endParaRPr lang="zh-TW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2573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zh-TW" sz="4000" dirty="0"/>
              <a:t>評鑑類別分組名單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zh-TW" altLang="zh-TW" b="1" dirty="0"/>
              <a:t>音樂性、技藝性</a:t>
            </a:r>
            <a:r>
              <a:rPr lang="en-US" altLang="zh-TW" b="1" dirty="0"/>
              <a:t> (19</a:t>
            </a:r>
            <a:r>
              <a:rPr lang="zh-TW" altLang="zh-TW" b="1" dirty="0"/>
              <a:t>個</a:t>
            </a:r>
            <a:r>
              <a:rPr lang="en-US" altLang="zh-TW" b="1" dirty="0"/>
              <a:t>)</a:t>
            </a:r>
            <a:r>
              <a:rPr lang="zh-TW" altLang="en-US" dirty="0"/>
              <a:t>     </a:t>
            </a:r>
            <a:endParaRPr lang="en-US" altLang="zh-TW" dirty="0"/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001</a:t>
            </a:r>
            <a:r>
              <a:rPr lang="zh-TW" altLang="en-US" sz="2000" dirty="0"/>
              <a:t>   </a:t>
            </a:r>
            <a:r>
              <a:rPr lang="zh-TW" altLang="zh-TW" sz="2000" dirty="0"/>
              <a:t>合唱團</a:t>
            </a:r>
            <a:r>
              <a:rPr lang="en-US" altLang="zh-TW" sz="2000" dirty="0"/>
              <a:t>                </a:t>
            </a:r>
            <a:r>
              <a:rPr lang="zh-TW" altLang="en-US" sz="2000" dirty="0"/>
              <a:t>    </a:t>
            </a:r>
            <a:r>
              <a:rPr lang="en-US" altLang="zh-TW" sz="2000" dirty="0"/>
              <a:t>    011</a:t>
            </a:r>
            <a:r>
              <a:rPr lang="zh-TW" altLang="en-US" sz="2000" dirty="0"/>
              <a:t>   </a:t>
            </a:r>
            <a:r>
              <a:rPr lang="zh-TW" altLang="zh-TW" sz="2000" dirty="0"/>
              <a:t>熱門舞蹈社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002</a:t>
            </a:r>
            <a:r>
              <a:rPr lang="zh-TW" altLang="en-US" sz="2000" dirty="0"/>
              <a:t>   </a:t>
            </a:r>
            <a:r>
              <a:rPr lang="zh-TW" altLang="zh-TW" sz="2000" dirty="0"/>
              <a:t>口琴社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012</a:t>
            </a:r>
            <a:r>
              <a:rPr lang="zh-TW" altLang="en-US" sz="2000" dirty="0"/>
              <a:t>   </a:t>
            </a:r>
            <a:r>
              <a:rPr lang="zh-TW" altLang="zh-TW" sz="2000" dirty="0"/>
              <a:t>咖啡研習社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003</a:t>
            </a:r>
            <a:r>
              <a:rPr lang="zh-TW" altLang="en-US" sz="2000" dirty="0"/>
              <a:t>   </a:t>
            </a:r>
            <a:r>
              <a:rPr lang="zh-TW" altLang="zh-TW" sz="2000" dirty="0"/>
              <a:t>弦樂社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013</a:t>
            </a:r>
            <a:r>
              <a:rPr lang="zh-TW" altLang="en-US" sz="2000" dirty="0"/>
              <a:t>   阿卡貝拉</a:t>
            </a:r>
            <a:r>
              <a:rPr lang="zh-TW" altLang="zh-TW" sz="2000" dirty="0"/>
              <a:t>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004</a:t>
            </a:r>
            <a:r>
              <a:rPr lang="zh-TW" altLang="en-US" sz="2000" dirty="0"/>
              <a:t>   </a:t>
            </a:r>
            <a:r>
              <a:rPr lang="zh-TW" altLang="zh-TW" sz="2000" dirty="0"/>
              <a:t>管樂社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014</a:t>
            </a:r>
            <a:r>
              <a:rPr lang="zh-TW" altLang="en-US" sz="2000" dirty="0"/>
              <a:t>   </a:t>
            </a:r>
            <a:r>
              <a:rPr lang="zh-TW" altLang="zh-TW" sz="2000" dirty="0"/>
              <a:t>魔術社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005</a:t>
            </a:r>
            <a:r>
              <a:rPr lang="zh-TW" altLang="en-US" sz="2000" dirty="0"/>
              <a:t>   </a:t>
            </a:r>
            <a:r>
              <a:rPr lang="zh-TW" altLang="zh-TW" sz="2000" dirty="0"/>
              <a:t>國樂社</a:t>
            </a:r>
            <a:r>
              <a:rPr lang="en-US" altLang="zh-TW" sz="2000" dirty="0"/>
              <a:t>                     </a:t>
            </a:r>
            <a:r>
              <a:rPr lang="zh-TW" altLang="en-US" sz="2000" dirty="0"/>
              <a:t>   </a:t>
            </a:r>
            <a:r>
              <a:rPr lang="en-US" altLang="zh-TW" sz="2000" dirty="0"/>
              <a:t>015</a:t>
            </a:r>
            <a:r>
              <a:rPr lang="zh-TW" altLang="en-US" sz="2000" dirty="0"/>
              <a:t>   </a:t>
            </a:r>
            <a:r>
              <a:rPr lang="zh-TW" altLang="zh-TW" sz="2000" dirty="0"/>
              <a:t>調酒社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006</a:t>
            </a:r>
            <a:r>
              <a:rPr lang="zh-TW" altLang="en-US" sz="2000" dirty="0"/>
              <a:t>   </a:t>
            </a:r>
            <a:r>
              <a:rPr lang="zh-TW" altLang="zh-TW" sz="2000" dirty="0"/>
              <a:t>清韻古箏社</a:t>
            </a:r>
            <a:r>
              <a:rPr lang="en-US" altLang="zh-TW" sz="2000" dirty="0"/>
              <a:t>                 016</a:t>
            </a:r>
            <a:r>
              <a:rPr lang="zh-TW" altLang="en-US" sz="2000" dirty="0"/>
              <a:t>   </a:t>
            </a:r>
            <a:r>
              <a:rPr lang="en-US" altLang="zh-TW" sz="2000" dirty="0"/>
              <a:t>Idea</a:t>
            </a:r>
            <a:r>
              <a:rPr lang="zh-TW" altLang="zh-TW" sz="2000" dirty="0"/>
              <a:t>靈感爵士音樂社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007</a:t>
            </a:r>
            <a:r>
              <a:rPr lang="zh-TW" altLang="en-US" sz="2000" dirty="0"/>
              <a:t>   </a:t>
            </a:r>
            <a:r>
              <a:rPr lang="zh-TW" altLang="zh-TW" sz="2000" dirty="0"/>
              <a:t>長虹吉他社</a:t>
            </a:r>
            <a:r>
              <a:rPr lang="en-US" altLang="zh-TW" sz="2000" dirty="0"/>
              <a:t>                 017</a:t>
            </a:r>
            <a:r>
              <a:rPr lang="zh-TW" altLang="en-US" sz="2000" dirty="0"/>
              <a:t>   </a:t>
            </a:r>
            <a:r>
              <a:rPr lang="zh-TW" altLang="zh-TW" sz="2000" dirty="0"/>
              <a:t>拾穗陶笛音樂社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008</a:t>
            </a:r>
            <a:r>
              <a:rPr lang="zh-TW" altLang="en-US" sz="2000" dirty="0"/>
              <a:t>   </a:t>
            </a:r>
            <a:r>
              <a:rPr lang="zh-TW" altLang="zh-TW" sz="2000" dirty="0"/>
              <a:t>興大劇坊</a:t>
            </a:r>
            <a:r>
              <a:rPr lang="en-US" altLang="zh-TW" sz="2000" dirty="0"/>
              <a:t>                   </a:t>
            </a:r>
            <a:r>
              <a:rPr lang="zh-TW" altLang="en-US" sz="2000" dirty="0"/>
              <a:t>  </a:t>
            </a:r>
            <a:r>
              <a:rPr lang="en-US" altLang="zh-TW" sz="2000" dirty="0"/>
              <a:t>018</a:t>
            </a:r>
            <a:r>
              <a:rPr lang="zh-TW" altLang="en-US" sz="2000" dirty="0"/>
              <a:t>   </a:t>
            </a:r>
            <a:r>
              <a:rPr lang="zh-TW" altLang="zh-TW" sz="2000" dirty="0"/>
              <a:t>嘻哈音樂研究社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009</a:t>
            </a:r>
            <a:r>
              <a:rPr lang="zh-TW" altLang="en-US" sz="2000" dirty="0"/>
              <a:t>   </a:t>
            </a:r>
            <a:r>
              <a:rPr lang="zh-TW" altLang="zh-TW" sz="2000" dirty="0"/>
              <a:t>熱門音樂社</a:t>
            </a:r>
            <a:r>
              <a:rPr lang="zh-TW" altLang="en-US" sz="2000" dirty="0"/>
              <a:t>                 </a:t>
            </a:r>
            <a:r>
              <a:rPr lang="en-US" altLang="zh-TW" sz="2000" dirty="0"/>
              <a:t>019</a:t>
            </a:r>
            <a:r>
              <a:rPr lang="zh-TW" altLang="en-US" sz="2000" dirty="0"/>
              <a:t>   </a:t>
            </a:r>
            <a:r>
              <a:rPr lang="zh-TW" altLang="zh-TW" sz="2000" dirty="0"/>
              <a:t>聲揚吉他社</a:t>
            </a:r>
          </a:p>
          <a:p>
            <a:pPr marL="76200" indent="0">
              <a:buNone/>
            </a:pPr>
            <a:r>
              <a:rPr lang="zh-TW" altLang="en-US" sz="2000" dirty="0"/>
              <a:t>        </a:t>
            </a:r>
            <a:r>
              <a:rPr lang="en-US" altLang="zh-TW" sz="2000" dirty="0"/>
              <a:t>010</a:t>
            </a:r>
            <a:r>
              <a:rPr lang="zh-TW" altLang="en-US" sz="2000" dirty="0"/>
              <a:t>   </a:t>
            </a:r>
            <a:r>
              <a:rPr lang="zh-TW" altLang="zh-TW" sz="2000" dirty="0"/>
              <a:t>舞楓手語社</a:t>
            </a:r>
          </a:p>
        </p:txBody>
      </p:sp>
    </p:spTree>
    <p:extLst>
      <p:ext uri="{BB962C8B-B14F-4D97-AF65-F5344CB8AC3E}">
        <p14:creationId xmlns:p14="http://schemas.microsoft.com/office/powerpoint/2010/main" val="523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評鑑對象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444449"/>
            <a:ext cx="8097838" cy="4525962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凡經本校核准成立一學年度（含）</a:t>
            </a: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以上之學生系學會及社團，均須參加</a:t>
            </a: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評鑑。</a:t>
            </a:r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          </a:t>
            </a:r>
            <a:r>
              <a:rPr lang="en-US" altLang="zh-TW" dirty="0"/>
              <a:t>(</a:t>
            </a:r>
            <a:r>
              <a:rPr lang="zh-TW" altLang="en-US" dirty="0"/>
              <a:t>預備性社團可參加但不列入評比</a:t>
            </a:r>
            <a:r>
              <a:rPr lang="en-US" altLang="zh-TW" dirty="0"/>
              <a:t>)</a:t>
            </a:r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6" y="2106789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評鑑重要日程表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977901"/>
            <a:ext cx="8097838" cy="4525962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r>
              <a:rPr lang="en-US" altLang="zh-TW" sz="2000" b="1" dirty="0"/>
              <a:t>112.02.16</a:t>
            </a:r>
            <a:r>
              <a:rPr lang="zh-TW" altLang="en-US" sz="2000" b="1" dirty="0"/>
              <a:t>             </a:t>
            </a:r>
            <a:r>
              <a:rPr lang="en-US" altLang="zh-TW" sz="2000" b="1" dirty="0"/>
              <a:t>    </a:t>
            </a:r>
            <a:r>
              <a:rPr lang="zh-TW" altLang="zh-TW" sz="2000" b="1" dirty="0"/>
              <a:t>社</a:t>
            </a:r>
            <a:r>
              <a:rPr lang="zh-TW" altLang="en-US" sz="2000" b="1" dirty="0"/>
              <a:t>團</a:t>
            </a:r>
            <a:r>
              <a:rPr lang="zh-TW" altLang="zh-TW" sz="2000" b="1" dirty="0"/>
              <a:t>評鑑</a:t>
            </a:r>
            <a:r>
              <a:rPr lang="zh-TW" altLang="en-US" sz="2000" b="1" dirty="0"/>
              <a:t>說明會</a:t>
            </a:r>
            <a:endParaRPr lang="zh-TW" altLang="zh-TW" sz="2000" dirty="0"/>
          </a:p>
          <a:p>
            <a:r>
              <a:rPr lang="en-US" altLang="zh-TW" sz="2000" b="1" dirty="0">
                <a:solidFill>
                  <a:srgbClr val="FF0000"/>
                </a:solidFill>
              </a:rPr>
              <a:t>112.03.06</a:t>
            </a:r>
            <a:r>
              <a:rPr lang="zh-TW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09:00</a:t>
            </a:r>
            <a:r>
              <a:rPr lang="zh-TW" altLang="en-US" sz="2000" b="1" dirty="0">
                <a:solidFill>
                  <a:srgbClr val="FF0000"/>
                </a:solidFill>
              </a:rPr>
              <a:t>開始</a:t>
            </a:r>
            <a:r>
              <a:rPr lang="en-US" altLang="zh-TW" sz="2000" b="1" dirty="0">
                <a:solidFill>
                  <a:srgbClr val="FF0000"/>
                </a:solidFill>
              </a:rPr>
              <a:t>~04.27 16:00</a:t>
            </a:r>
            <a:r>
              <a:rPr lang="zh-TW" altLang="en-US" sz="2000" b="1" dirty="0">
                <a:solidFill>
                  <a:srgbClr val="FF0000"/>
                </a:solidFill>
              </a:rPr>
              <a:t>截止</a:t>
            </a:r>
            <a:r>
              <a:rPr lang="en-US" altLang="zh-TW" sz="2000" b="1" dirty="0"/>
              <a:t>   </a:t>
            </a:r>
          </a:p>
          <a:p>
            <a:r>
              <a:rPr lang="en-US" altLang="zh-TW" sz="2000" dirty="0"/>
              <a:t>112</a:t>
            </a:r>
            <a:r>
              <a:rPr lang="zh-TW" altLang="en-US" sz="2000" dirty="0"/>
              <a:t>年社評表單</a:t>
            </a:r>
          </a:p>
          <a:p>
            <a:r>
              <a:rPr lang="en-US" altLang="zh-TW" sz="2000" dirty="0">
                <a:hlinkClick r:id="rId3"/>
              </a:rPr>
              <a:t>https://forms.gle/FxNb1NXz8mSksHYP6</a:t>
            </a:r>
            <a:endParaRPr lang="en-US" altLang="zh-TW" sz="2000" b="1" dirty="0"/>
          </a:p>
          <a:p>
            <a:r>
              <a:rPr lang="en-US" altLang="zh-TW" sz="2000" b="1" dirty="0"/>
              <a:t>          </a:t>
            </a:r>
            <a:r>
              <a:rPr lang="zh-TW" altLang="en-US" sz="2000" b="1" dirty="0"/>
              <a:t>                       </a:t>
            </a:r>
            <a:r>
              <a:rPr lang="zh-TW" altLang="zh-TW" sz="2000" b="1" dirty="0"/>
              <a:t>各社團上傳學年度評鑑「共通性」</a:t>
            </a:r>
            <a:endParaRPr lang="zh-TW" altLang="zh-TW" sz="2000" dirty="0"/>
          </a:p>
          <a:p>
            <a:pPr marL="0" indent="0">
              <a:buNone/>
            </a:pPr>
            <a:r>
              <a:rPr lang="zh-TW" altLang="en-US" sz="2000" b="1" dirty="0"/>
              <a:t>                  </a:t>
            </a:r>
            <a:r>
              <a:rPr lang="en-US" altLang="zh-TW" sz="2000" b="1" dirty="0"/>
              <a:t>                    </a:t>
            </a:r>
            <a:r>
              <a:rPr lang="zh-TW" altLang="zh-TW" sz="2000" b="1" dirty="0"/>
              <a:t>評分項目之數位資料及「社團活</a:t>
            </a:r>
            <a:endParaRPr lang="zh-TW" altLang="zh-TW" sz="2000" dirty="0"/>
          </a:p>
          <a:p>
            <a:pPr marL="0" indent="0">
              <a:buNone/>
            </a:pPr>
            <a:r>
              <a:rPr lang="zh-TW" altLang="en-US" sz="2000" b="1" dirty="0"/>
              <a:t>               </a:t>
            </a:r>
            <a:r>
              <a:rPr lang="en-US" altLang="zh-TW" sz="2000" b="1" dirty="0"/>
              <a:t>                  </a:t>
            </a:r>
            <a:r>
              <a:rPr lang="zh-TW" altLang="en-US" sz="2000" b="1" dirty="0"/>
              <a:t>    </a:t>
            </a:r>
            <a:r>
              <a:rPr lang="en-US" altLang="zh-TW" sz="2000" b="1" dirty="0"/>
              <a:t> </a:t>
            </a:r>
            <a:r>
              <a:rPr lang="zh-TW" altLang="zh-TW" sz="2000" b="1" dirty="0"/>
              <a:t>動績效」之</a:t>
            </a:r>
            <a:r>
              <a:rPr lang="en-US" altLang="zh-TW" sz="2000" b="1" dirty="0"/>
              <a:t>3-5</a:t>
            </a:r>
            <a:r>
              <a:rPr lang="zh-TW" altLang="zh-TW" sz="2000" b="1" dirty="0"/>
              <a:t>分鐘內影音檔</a:t>
            </a:r>
            <a:endParaRPr lang="zh-TW" altLang="zh-TW" sz="2000" dirty="0"/>
          </a:p>
          <a:p>
            <a:r>
              <a:rPr lang="en-US" altLang="zh-TW" sz="2000" b="1" dirty="0"/>
              <a:t>112.05.01 ~ 05.10    </a:t>
            </a:r>
            <a:r>
              <a:rPr lang="zh-TW" altLang="zh-TW" sz="2000" b="1" dirty="0"/>
              <a:t>評分</a:t>
            </a:r>
            <a:endParaRPr lang="en-US" altLang="zh-TW" sz="2000" b="1" dirty="0"/>
          </a:p>
          <a:p>
            <a:r>
              <a:rPr lang="zh-TW" altLang="en-US" sz="2000" b="1" dirty="0"/>
              <a:t>                                  課外組各承辦人評分</a:t>
            </a:r>
            <a:r>
              <a:rPr lang="en-US" altLang="zh-TW" sz="2000" b="1" dirty="0"/>
              <a:t>--</a:t>
            </a:r>
          </a:p>
          <a:p>
            <a:r>
              <a:rPr lang="zh-TW" altLang="en-US" sz="2000" b="1" dirty="0"/>
              <a:t>                                  平時成績及</a:t>
            </a:r>
            <a:r>
              <a:rPr lang="zh-TW" altLang="zh-TW" sz="2000" b="1" dirty="0"/>
              <a:t>「共通性」資料</a:t>
            </a:r>
            <a:endParaRPr lang="zh-TW" altLang="zh-TW" sz="2000" dirty="0"/>
          </a:p>
          <a:p>
            <a:pPr marL="0" indent="0">
              <a:buNone/>
            </a:pPr>
            <a:r>
              <a:rPr lang="en-US" altLang="zh-TW" sz="2000" b="1" dirty="0"/>
              <a:t>                     </a:t>
            </a:r>
            <a:r>
              <a:rPr lang="zh-TW" altLang="en-US" sz="2000" b="1" dirty="0"/>
              <a:t>                  </a:t>
            </a:r>
            <a:r>
              <a:rPr lang="zh-TW" altLang="zh-TW" sz="2000" b="1" dirty="0"/>
              <a:t>校外評審及學生評審評分</a:t>
            </a:r>
            <a:r>
              <a:rPr lang="en-US" altLang="zh-TW" sz="2000" b="1" dirty="0"/>
              <a:t>--</a:t>
            </a:r>
          </a:p>
          <a:p>
            <a:pPr marL="0" indent="0">
              <a:buNone/>
            </a:pPr>
            <a:r>
              <a:rPr lang="zh-TW" altLang="en-US" sz="2000" b="1" dirty="0"/>
              <a:t>                                      </a:t>
            </a:r>
            <a:r>
              <a:rPr lang="zh-TW" altLang="zh-TW" sz="2000" b="1" dirty="0"/>
              <a:t>「社</a:t>
            </a:r>
            <a:r>
              <a:rPr lang="zh-TW" altLang="en-US" sz="2000" b="1" dirty="0"/>
              <a:t>團</a:t>
            </a:r>
            <a:r>
              <a:rPr lang="zh-TW" altLang="zh-TW" sz="2000" b="1" dirty="0"/>
              <a:t>活動績效」影音檔</a:t>
            </a:r>
            <a:endParaRPr lang="zh-TW" altLang="zh-TW" sz="2000" dirty="0"/>
          </a:p>
          <a:p>
            <a:r>
              <a:rPr lang="en-US" altLang="zh-TW" sz="2000" b="1" dirty="0"/>
              <a:t>112.05.12         </a:t>
            </a:r>
            <a:r>
              <a:rPr lang="zh-TW" altLang="en-US" sz="2000" b="1" dirty="0"/>
              <a:t>      </a:t>
            </a:r>
            <a:r>
              <a:rPr lang="en-US" altLang="zh-TW" sz="2000" b="1" dirty="0"/>
              <a:t>   </a:t>
            </a:r>
            <a:r>
              <a:rPr lang="zh-TW" altLang="zh-TW" sz="2000" b="1" dirty="0"/>
              <a:t>公布評鑑結果</a:t>
            </a:r>
            <a:endParaRPr lang="zh-TW" altLang="zh-TW" sz="2000" dirty="0"/>
          </a:p>
          <a:p>
            <a:r>
              <a:rPr lang="en-US" altLang="zh-TW" sz="2000" b="1" dirty="0"/>
              <a:t>112.05.15 ~ 05.19     </a:t>
            </a:r>
            <a:r>
              <a:rPr lang="zh-TW" altLang="zh-TW" sz="2000" b="1" dirty="0"/>
              <a:t>得獎社團提供獎懲名單</a:t>
            </a:r>
            <a:endParaRPr lang="zh-TW" altLang="zh-TW" sz="2000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        </a:t>
            </a: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2" y="977901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2722" y="1136827"/>
            <a:ext cx="8229600" cy="1274762"/>
          </a:xfrm>
        </p:spPr>
        <p:txBody>
          <a:bodyPr/>
          <a:lstStyle/>
          <a:p>
            <a:pPr algn="l"/>
            <a:r>
              <a:rPr lang="zh-TW" altLang="en-US" sz="4000"/>
              <a:t>  </a:t>
            </a:r>
            <a:r>
              <a:rPr lang="en" altLang="zh-TW" sz="4800"/>
              <a:t>THANKS!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Google Shape;423;p39">
            <a:extLst>
              <a:ext uri="{FF2B5EF4-FFF2-40B4-BE49-F238E27FC236}">
                <a16:creationId xmlns:a16="http://schemas.microsoft.com/office/drawing/2014/main" id="{33382287-955A-4796-BC95-4B880CE53A51}"/>
              </a:ext>
            </a:extLst>
          </p:cNvPr>
          <p:cNvSpPr txBox="1">
            <a:spLocks/>
          </p:cNvSpPr>
          <p:nvPr/>
        </p:nvSpPr>
        <p:spPr bwMode="auto">
          <a:xfrm>
            <a:off x="481012" y="1448780"/>
            <a:ext cx="7827610" cy="79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altLang="zh-TW" sz="1600" dirty="0">
              <a:solidFill>
                <a:srgbClr val="FF8700"/>
              </a:solidFill>
            </a:endParaRPr>
          </a:p>
        </p:txBody>
      </p:sp>
      <p:pic>
        <p:nvPicPr>
          <p:cNvPr id="5" name="Google Shape;426;p39">
            <a:extLst>
              <a:ext uri="{FF2B5EF4-FFF2-40B4-BE49-F238E27FC236}">
                <a16:creationId xmlns:a16="http://schemas.microsoft.com/office/drawing/2014/main" id="{A355363B-89E4-4E88-ABB3-9F5F9C98B0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3732" y="1013289"/>
            <a:ext cx="2796600" cy="27966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2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評鑑內容時段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455738"/>
            <a:ext cx="8097838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                由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日到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31</a:t>
            </a:r>
            <a:r>
              <a:rPr lang="zh-TW" altLang="en-US" dirty="0"/>
              <a:t>日</a:t>
            </a:r>
            <a:endParaRPr lang="en-US" altLang="zh-TW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                社團幹部任期當年度之活動內容為限。</a:t>
            </a:r>
            <a:br>
              <a:rPr lang="en-US" altLang="zh-TW" dirty="0"/>
            </a:br>
            <a:r>
              <a:rPr lang="zh-TW" altLang="en-US" dirty="0"/>
              <a:t>               </a:t>
            </a:r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106789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21DAEC03-FDEE-4E01-8EE7-D1D455AB540B}"/>
              </a:ext>
            </a:extLst>
          </p:cNvPr>
          <p:cNvGrpSpPr/>
          <p:nvPr/>
        </p:nvGrpSpPr>
        <p:grpSpPr>
          <a:xfrm>
            <a:off x="1685925" y="3429000"/>
            <a:ext cx="3715111" cy="2667321"/>
            <a:chOff x="4332728" y="1456034"/>
            <a:chExt cx="3715111" cy="2667321"/>
          </a:xfrm>
        </p:grpSpPr>
        <p:grpSp>
          <p:nvGrpSpPr>
            <p:cNvPr id="6" name="Google Shape;245;p23">
              <a:extLst>
                <a:ext uri="{FF2B5EF4-FFF2-40B4-BE49-F238E27FC236}">
                  <a16:creationId xmlns:a16="http://schemas.microsoft.com/office/drawing/2014/main" id="{343A18C1-00B3-4DC3-AA52-CA17CFD70BFD}"/>
                </a:ext>
              </a:extLst>
            </p:cNvPr>
            <p:cNvGrpSpPr/>
            <p:nvPr/>
          </p:nvGrpSpPr>
          <p:grpSpPr>
            <a:xfrm>
              <a:off x="5691529" y="1928026"/>
              <a:ext cx="1834225" cy="1834174"/>
              <a:chOff x="6643075" y="3664250"/>
              <a:chExt cx="407950" cy="407975"/>
            </a:xfrm>
          </p:grpSpPr>
          <p:sp>
            <p:nvSpPr>
              <p:cNvPr id="16" name="Google Shape;246;p23">
                <a:extLst>
                  <a:ext uri="{FF2B5EF4-FFF2-40B4-BE49-F238E27FC236}">
                    <a16:creationId xmlns:a16="http://schemas.microsoft.com/office/drawing/2014/main" id="{60969F22-8626-4E8F-AEAA-331345FDE245}"/>
                  </a:ext>
                </a:extLst>
              </p:cNvPr>
              <p:cNvSpPr/>
              <p:nvPr/>
            </p:nvSpPr>
            <p:spPr>
              <a:xfrm>
                <a:off x="6794075" y="3815250"/>
                <a:ext cx="211300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52" fill="none" extrusionOk="0">
                    <a:moveTo>
                      <a:pt x="0" y="8135"/>
                    </a:moveTo>
                    <a:lnTo>
                      <a:pt x="0" y="8135"/>
                    </a:lnTo>
                    <a:lnTo>
                      <a:pt x="438" y="8257"/>
                    </a:lnTo>
                    <a:lnTo>
                      <a:pt x="852" y="8354"/>
                    </a:lnTo>
                    <a:lnTo>
                      <a:pt x="1291" y="8403"/>
                    </a:lnTo>
                    <a:lnTo>
                      <a:pt x="1729" y="8452"/>
                    </a:lnTo>
                    <a:lnTo>
                      <a:pt x="2168" y="8452"/>
                    </a:lnTo>
                    <a:lnTo>
                      <a:pt x="2606" y="8427"/>
                    </a:lnTo>
                    <a:lnTo>
                      <a:pt x="3020" y="8378"/>
                    </a:lnTo>
                    <a:lnTo>
                      <a:pt x="3458" y="8281"/>
                    </a:lnTo>
                    <a:lnTo>
                      <a:pt x="3872" y="8184"/>
                    </a:lnTo>
                    <a:lnTo>
                      <a:pt x="4311" y="8037"/>
                    </a:lnTo>
                    <a:lnTo>
                      <a:pt x="4701" y="7867"/>
                    </a:lnTo>
                    <a:lnTo>
                      <a:pt x="5115" y="7672"/>
                    </a:lnTo>
                    <a:lnTo>
                      <a:pt x="5504" y="7429"/>
                    </a:lnTo>
                    <a:lnTo>
                      <a:pt x="5870" y="7185"/>
                    </a:lnTo>
                    <a:lnTo>
                      <a:pt x="6235" y="6893"/>
                    </a:lnTo>
                    <a:lnTo>
                      <a:pt x="6576" y="6576"/>
                    </a:lnTo>
                    <a:lnTo>
                      <a:pt x="6576" y="6576"/>
                    </a:lnTo>
                    <a:lnTo>
                      <a:pt x="6892" y="6235"/>
                    </a:lnTo>
                    <a:lnTo>
                      <a:pt x="7185" y="5870"/>
                    </a:lnTo>
                    <a:lnTo>
                      <a:pt x="7428" y="5505"/>
                    </a:lnTo>
                    <a:lnTo>
                      <a:pt x="7672" y="5115"/>
                    </a:lnTo>
                    <a:lnTo>
                      <a:pt x="7867" y="4701"/>
                    </a:lnTo>
                    <a:lnTo>
                      <a:pt x="8037" y="4311"/>
                    </a:lnTo>
                    <a:lnTo>
                      <a:pt x="8183" y="3873"/>
                    </a:lnTo>
                    <a:lnTo>
                      <a:pt x="8281" y="3459"/>
                    </a:lnTo>
                    <a:lnTo>
                      <a:pt x="8378" y="3020"/>
                    </a:lnTo>
                    <a:lnTo>
                      <a:pt x="8427" y="2606"/>
                    </a:lnTo>
                    <a:lnTo>
                      <a:pt x="8451" y="2168"/>
                    </a:lnTo>
                    <a:lnTo>
                      <a:pt x="8451" y="1730"/>
                    </a:lnTo>
                    <a:lnTo>
                      <a:pt x="8402" y="1291"/>
                    </a:lnTo>
                    <a:lnTo>
                      <a:pt x="8354" y="853"/>
                    </a:lnTo>
                    <a:lnTo>
                      <a:pt x="8256" y="439"/>
                    </a:lnTo>
                    <a:lnTo>
                      <a:pt x="8135" y="0"/>
                    </a:lnTo>
                  </a:path>
                </a:pathLst>
              </a:custGeom>
              <a:noFill/>
              <a:ln w="19050" cap="rnd" cmpd="sng">
                <a:solidFill>
                  <a:srgbClr val="EF00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47;p23">
                <a:extLst>
                  <a:ext uri="{FF2B5EF4-FFF2-40B4-BE49-F238E27FC236}">
                    <a16:creationId xmlns:a16="http://schemas.microsoft.com/office/drawing/2014/main" id="{06542BC7-7A0C-4550-BD3A-9DDEA8561D8C}"/>
                  </a:ext>
                </a:extLst>
              </p:cNvPr>
              <p:cNvSpPr/>
              <p:nvPr/>
            </p:nvSpPr>
            <p:spPr>
              <a:xfrm>
                <a:off x="6643075" y="3664250"/>
                <a:ext cx="407950" cy="407975"/>
              </a:xfrm>
              <a:custGeom>
                <a:avLst/>
                <a:gdLst/>
                <a:ahLst/>
                <a:cxnLst/>
                <a:rect l="l" t="t" r="r" b="b"/>
                <a:pathLst>
                  <a:path w="16318" h="16319" fill="none" extrusionOk="0">
                    <a:moveTo>
                      <a:pt x="16074" y="244"/>
                    </a:moveTo>
                    <a:lnTo>
                      <a:pt x="16074" y="244"/>
                    </a:lnTo>
                    <a:lnTo>
                      <a:pt x="15928" y="122"/>
                    </a:lnTo>
                    <a:lnTo>
                      <a:pt x="15758" y="49"/>
                    </a:lnTo>
                    <a:lnTo>
                      <a:pt x="15538" y="0"/>
                    </a:lnTo>
                    <a:lnTo>
                      <a:pt x="15319" y="0"/>
                    </a:lnTo>
                    <a:lnTo>
                      <a:pt x="15051" y="25"/>
                    </a:lnTo>
                    <a:lnTo>
                      <a:pt x="14759" y="73"/>
                    </a:lnTo>
                    <a:lnTo>
                      <a:pt x="14442" y="171"/>
                    </a:lnTo>
                    <a:lnTo>
                      <a:pt x="14102" y="293"/>
                    </a:lnTo>
                    <a:lnTo>
                      <a:pt x="13736" y="439"/>
                    </a:lnTo>
                    <a:lnTo>
                      <a:pt x="13347" y="609"/>
                    </a:lnTo>
                    <a:lnTo>
                      <a:pt x="12957" y="828"/>
                    </a:lnTo>
                    <a:lnTo>
                      <a:pt x="12543" y="1048"/>
                    </a:lnTo>
                    <a:lnTo>
                      <a:pt x="11666" y="1608"/>
                    </a:lnTo>
                    <a:lnTo>
                      <a:pt x="10716" y="2265"/>
                    </a:lnTo>
                    <a:lnTo>
                      <a:pt x="10716" y="2265"/>
                    </a:lnTo>
                    <a:lnTo>
                      <a:pt x="10278" y="2095"/>
                    </a:lnTo>
                    <a:lnTo>
                      <a:pt x="9815" y="1949"/>
                    </a:lnTo>
                    <a:lnTo>
                      <a:pt x="9352" y="1851"/>
                    </a:lnTo>
                    <a:lnTo>
                      <a:pt x="8890" y="1778"/>
                    </a:lnTo>
                    <a:lnTo>
                      <a:pt x="8427" y="1730"/>
                    </a:lnTo>
                    <a:lnTo>
                      <a:pt x="7940" y="1730"/>
                    </a:lnTo>
                    <a:lnTo>
                      <a:pt x="7477" y="1778"/>
                    </a:lnTo>
                    <a:lnTo>
                      <a:pt x="7014" y="1827"/>
                    </a:lnTo>
                    <a:lnTo>
                      <a:pt x="6551" y="1924"/>
                    </a:lnTo>
                    <a:lnTo>
                      <a:pt x="6089" y="2070"/>
                    </a:lnTo>
                    <a:lnTo>
                      <a:pt x="5650" y="2241"/>
                    </a:lnTo>
                    <a:lnTo>
                      <a:pt x="5212" y="2436"/>
                    </a:lnTo>
                    <a:lnTo>
                      <a:pt x="4774" y="2679"/>
                    </a:lnTo>
                    <a:lnTo>
                      <a:pt x="4384" y="2972"/>
                    </a:lnTo>
                    <a:lnTo>
                      <a:pt x="3994" y="3264"/>
                    </a:lnTo>
                    <a:lnTo>
                      <a:pt x="3605" y="3605"/>
                    </a:lnTo>
                    <a:lnTo>
                      <a:pt x="3605" y="3605"/>
                    </a:lnTo>
                    <a:lnTo>
                      <a:pt x="3264" y="3995"/>
                    </a:lnTo>
                    <a:lnTo>
                      <a:pt x="2971" y="4384"/>
                    </a:lnTo>
                    <a:lnTo>
                      <a:pt x="2679" y="4774"/>
                    </a:lnTo>
                    <a:lnTo>
                      <a:pt x="2436" y="5212"/>
                    </a:lnTo>
                    <a:lnTo>
                      <a:pt x="2241" y="5651"/>
                    </a:lnTo>
                    <a:lnTo>
                      <a:pt x="2070" y="6089"/>
                    </a:lnTo>
                    <a:lnTo>
                      <a:pt x="1924" y="6552"/>
                    </a:lnTo>
                    <a:lnTo>
                      <a:pt x="1827" y="7015"/>
                    </a:lnTo>
                    <a:lnTo>
                      <a:pt x="1778" y="7477"/>
                    </a:lnTo>
                    <a:lnTo>
                      <a:pt x="1729" y="7940"/>
                    </a:lnTo>
                    <a:lnTo>
                      <a:pt x="1729" y="8427"/>
                    </a:lnTo>
                    <a:lnTo>
                      <a:pt x="1778" y="8890"/>
                    </a:lnTo>
                    <a:lnTo>
                      <a:pt x="1851" y="9353"/>
                    </a:lnTo>
                    <a:lnTo>
                      <a:pt x="1948" y="9815"/>
                    </a:lnTo>
                    <a:lnTo>
                      <a:pt x="2095" y="10278"/>
                    </a:lnTo>
                    <a:lnTo>
                      <a:pt x="2265" y="10716"/>
                    </a:lnTo>
                    <a:lnTo>
                      <a:pt x="2265" y="10716"/>
                    </a:lnTo>
                    <a:lnTo>
                      <a:pt x="1607" y="11666"/>
                    </a:lnTo>
                    <a:lnTo>
                      <a:pt x="1047" y="12543"/>
                    </a:lnTo>
                    <a:lnTo>
                      <a:pt x="828" y="12957"/>
                    </a:lnTo>
                    <a:lnTo>
                      <a:pt x="609" y="13347"/>
                    </a:lnTo>
                    <a:lnTo>
                      <a:pt x="438" y="13737"/>
                    </a:lnTo>
                    <a:lnTo>
                      <a:pt x="292" y="14102"/>
                    </a:lnTo>
                    <a:lnTo>
                      <a:pt x="170" y="14443"/>
                    </a:lnTo>
                    <a:lnTo>
                      <a:pt x="73" y="14759"/>
                    </a:lnTo>
                    <a:lnTo>
                      <a:pt x="24" y="15052"/>
                    </a:lnTo>
                    <a:lnTo>
                      <a:pt x="0" y="15320"/>
                    </a:lnTo>
                    <a:lnTo>
                      <a:pt x="0" y="15539"/>
                    </a:lnTo>
                    <a:lnTo>
                      <a:pt x="49" y="15758"/>
                    </a:lnTo>
                    <a:lnTo>
                      <a:pt x="122" y="15928"/>
                    </a:lnTo>
                    <a:lnTo>
                      <a:pt x="244" y="16075"/>
                    </a:lnTo>
                    <a:lnTo>
                      <a:pt x="244" y="16075"/>
                    </a:lnTo>
                    <a:lnTo>
                      <a:pt x="341" y="16172"/>
                    </a:lnTo>
                    <a:lnTo>
                      <a:pt x="487" y="16245"/>
                    </a:lnTo>
                    <a:lnTo>
                      <a:pt x="633" y="16294"/>
                    </a:lnTo>
                    <a:lnTo>
                      <a:pt x="804" y="16318"/>
                    </a:lnTo>
                    <a:lnTo>
                      <a:pt x="974" y="16318"/>
                    </a:lnTo>
                    <a:lnTo>
                      <a:pt x="1169" y="16318"/>
                    </a:lnTo>
                    <a:lnTo>
                      <a:pt x="1388" y="16269"/>
                    </a:lnTo>
                    <a:lnTo>
                      <a:pt x="1632" y="16221"/>
                    </a:lnTo>
                    <a:lnTo>
                      <a:pt x="2143" y="16075"/>
                    </a:lnTo>
                    <a:lnTo>
                      <a:pt x="2703" y="15831"/>
                    </a:lnTo>
                    <a:lnTo>
                      <a:pt x="3312" y="15539"/>
                    </a:lnTo>
                    <a:lnTo>
                      <a:pt x="3946" y="15149"/>
                    </a:lnTo>
                    <a:lnTo>
                      <a:pt x="4652" y="14711"/>
                    </a:lnTo>
                    <a:lnTo>
                      <a:pt x="5358" y="14224"/>
                    </a:lnTo>
                    <a:lnTo>
                      <a:pt x="6113" y="13663"/>
                    </a:lnTo>
                    <a:lnTo>
                      <a:pt x="6892" y="13055"/>
                    </a:lnTo>
                    <a:lnTo>
                      <a:pt x="7696" y="12397"/>
                    </a:lnTo>
                    <a:lnTo>
                      <a:pt x="8500" y="11691"/>
                    </a:lnTo>
                    <a:lnTo>
                      <a:pt x="9304" y="10936"/>
                    </a:lnTo>
                    <a:lnTo>
                      <a:pt x="10132" y="10132"/>
                    </a:lnTo>
                    <a:lnTo>
                      <a:pt x="10132" y="10132"/>
                    </a:lnTo>
                    <a:lnTo>
                      <a:pt x="10935" y="9304"/>
                    </a:lnTo>
                    <a:lnTo>
                      <a:pt x="11690" y="8500"/>
                    </a:lnTo>
                    <a:lnTo>
                      <a:pt x="12397" y="7696"/>
                    </a:lnTo>
                    <a:lnTo>
                      <a:pt x="13054" y="6893"/>
                    </a:lnTo>
                    <a:lnTo>
                      <a:pt x="13663" y="6113"/>
                    </a:lnTo>
                    <a:lnTo>
                      <a:pt x="14223" y="5358"/>
                    </a:lnTo>
                    <a:lnTo>
                      <a:pt x="14710" y="4652"/>
                    </a:lnTo>
                    <a:lnTo>
                      <a:pt x="15149" y="3946"/>
                    </a:lnTo>
                    <a:lnTo>
                      <a:pt x="15538" y="3313"/>
                    </a:lnTo>
                    <a:lnTo>
                      <a:pt x="15831" y="2704"/>
                    </a:lnTo>
                    <a:lnTo>
                      <a:pt x="16074" y="2144"/>
                    </a:lnTo>
                    <a:lnTo>
                      <a:pt x="16220" y="1632"/>
                    </a:lnTo>
                    <a:lnTo>
                      <a:pt x="16269" y="1389"/>
                    </a:lnTo>
                    <a:lnTo>
                      <a:pt x="16318" y="1169"/>
                    </a:lnTo>
                    <a:lnTo>
                      <a:pt x="16318" y="975"/>
                    </a:lnTo>
                    <a:lnTo>
                      <a:pt x="16318" y="804"/>
                    </a:lnTo>
                    <a:lnTo>
                      <a:pt x="16293" y="634"/>
                    </a:lnTo>
                    <a:lnTo>
                      <a:pt x="16245" y="487"/>
                    </a:lnTo>
                    <a:lnTo>
                      <a:pt x="16172" y="341"/>
                    </a:lnTo>
                    <a:lnTo>
                      <a:pt x="16074" y="244"/>
                    </a:lnTo>
                    <a:lnTo>
                      <a:pt x="16074" y="244"/>
                    </a:lnTo>
                    <a:close/>
                    <a:moveTo>
                      <a:pt x="1827" y="13810"/>
                    </a:moveTo>
                    <a:lnTo>
                      <a:pt x="1827" y="13810"/>
                    </a:lnTo>
                    <a:lnTo>
                      <a:pt x="1754" y="13737"/>
                    </a:lnTo>
                    <a:lnTo>
                      <a:pt x="1729" y="13639"/>
                    </a:lnTo>
                    <a:lnTo>
                      <a:pt x="1681" y="13542"/>
                    </a:lnTo>
                    <a:lnTo>
                      <a:pt x="1681" y="13444"/>
                    </a:lnTo>
                    <a:lnTo>
                      <a:pt x="1681" y="13176"/>
                    </a:lnTo>
                    <a:lnTo>
                      <a:pt x="1754" y="12884"/>
                    </a:lnTo>
                    <a:lnTo>
                      <a:pt x="1875" y="12519"/>
                    </a:lnTo>
                    <a:lnTo>
                      <a:pt x="2046" y="12153"/>
                    </a:lnTo>
                    <a:lnTo>
                      <a:pt x="2265" y="11715"/>
                    </a:lnTo>
                    <a:lnTo>
                      <a:pt x="2533" y="11277"/>
                    </a:lnTo>
                    <a:lnTo>
                      <a:pt x="2533" y="11277"/>
                    </a:lnTo>
                    <a:lnTo>
                      <a:pt x="2752" y="11642"/>
                    </a:lnTo>
                    <a:lnTo>
                      <a:pt x="3020" y="12007"/>
                    </a:lnTo>
                    <a:lnTo>
                      <a:pt x="3288" y="12373"/>
                    </a:lnTo>
                    <a:lnTo>
                      <a:pt x="3605" y="12714"/>
                    </a:lnTo>
                    <a:lnTo>
                      <a:pt x="3605" y="12714"/>
                    </a:lnTo>
                    <a:lnTo>
                      <a:pt x="3897" y="12957"/>
                    </a:lnTo>
                    <a:lnTo>
                      <a:pt x="4165" y="13201"/>
                    </a:lnTo>
                    <a:lnTo>
                      <a:pt x="4165" y="13201"/>
                    </a:lnTo>
                    <a:lnTo>
                      <a:pt x="3751" y="13444"/>
                    </a:lnTo>
                    <a:lnTo>
                      <a:pt x="3361" y="13639"/>
                    </a:lnTo>
                    <a:lnTo>
                      <a:pt x="3020" y="13785"/>
                    </a:lnTo>
                    <a:lnTo>
                      <a:pt x="2679" y="13883"/>
                    </a:lnTo>
                    <a:lnTo>
                      <a:pt x="2411" y="13956"/>
                    </a:lnTo>
                    <a:lnTo>
                      <a:pt x="2168" y="13956"/>
                    </a:lnTo>
                    <a:lnTo>
                      <a:pt x="2070" y="13931"/>
                    </a:lnTo>
                    <a:lnTo>
                      <a:pt x="1973" y="13907"/>
                    </a:lnTo>
                    <a:lnTo>
                      <a:pt x="1900" y="13858"/>
                    </a:lnTo>
                    <a:lnTo>
                      <a:pt x="1827" y="13810"/>
                    </a:lnTo>
                    <a:lnTo>
                      <a:pt x="1827" y="13810"/>
                    </a:lnTo>
                    <a:close/>
                    <a:moveTo>
                      <a:pt x="8159" y="4482"/>
                    </a:moveTo>
                    <a:lnTo>
                      <a:pt x="8159" y="4482"/>
                    </a:lnTo>
                    <a:lnTo>
                      <a:pt x="8037" y="4482"/>
                    </a:lnTo>
                    <a:lnTo>
                      <a:pt x="7940" y="4433"/>
                    </a:lnTo>
                    <a:lnTo>
                      <a:pt x="7842" y="4384"/>
                    </a:lnTo>
                    <a:lnTo>
                      <a:pt x="7745" y="4311"/>
                    </a:lnTo>
                    <a:lnTo>
                      <a:pt x="7672" y="4238"/>
                    </a:lnTo>
                    <a:lnTo>
                      <a:pt x="7623" y="4141"/>
                    </a:lnTo>
                    <a:lnTo>
                      <a:pt x="7574" y="4019"/>
                    </a:lnTo>
                    <a:lnTo>
                      <a:pt x="7574" y="3897"/>
                    </a:lnTo>
                    <a:lnTo>
                      <a:pt x="7574" y="3897"/>
                    </a:lnTo>
                    <a:lnTo>
                      <a:pt x="7574" y="3775"/>
                    </a:lnTo>
                    <a:lnTo>
                      <a:pt x="7623" y="3678"/>
                    </a:lnTo>
                    <a:lnTo>
                      <a:pt x="7672" y="3580"/>
                    </a:lnTo>
                    <a:lnTo>
                      <a:pt x="7745" y="3483"/>
                    </a:lnTo>
                    <a:lnTo>
                      <a:pt x="7842" y="3410"/>
                    </a:lnTo>
                    <a:lnTo>
                      <a:pt x="7940" y="3361"/>
                    </a:lnTo>
                    <a:lnTo>
                      <a:pt x="8037" y="3337"/>
                    </a:lnTo>
                    <a:lnTo>
                      <a:pt x="8159" y="3313"/>
                    </a:lnTo>
                    <a:lnTo>
                      <a:pt x="8159" y="3313"/>
                    </a:lnTo>
                    <a:lnTo>
                      <a:pt x="8281" y="3337"/>
                    </a:lnTo>
                    <a:lnTo>
                      <a:pt x="8378" y="3361"/>
                    </a:lnTo>
                    <a:lnTo>
                      <a:pt x="8476" y="3410"/>
                    </a:lnTo>
                    <a:lnTo>
                      <a:pt x="8573" y="3483"/>
                    </a:lnTo>
                    <a:lnTo>
                      <a:pt x="8646" y="3580"/>
                    </a:lnTo>
                    <a:lnTo>
                      <a:pt x="8695" y="3678"/>
                    </a:lnTo>
                    <a:lnTo>
                      <a:pt x="8743" y="3775"/>
                    </a:lnTo>
                    <a:lnTo>
                      <a:pt x="8743" y="3897"/>
                    </a:lnTo>
                    <a:lnTo>
                      <a:pt x="8743" y="3897"/>
                    </a:lnTo>
                    <a:lnTo>
                      <a:pt x="8743" y="4019"/>
                    </a:lnTo>
                    <a:lnTo>
                      <a:pt x="8695" y="4141"/>
                    </a:lnTo>
                    <a:lnTo>
                      <a:pt x="8646" y="4238"/>
                    </a:lnTo>
                    <a:lnTo>
                      <a:pt x="8573" y="4311"/>
                    </a:lnTo>
                    <a:lnTo>
                      <a:pt x="8476" y="4384"/>
                    </a:lnTo>
                    <a:lnTo>
                      <a:pt x="8378" y="4433"/>
                    </a:lnTo>
                    <a:lnTo>
                      <a:pt x="8281" y="4482"/>
                    </a:lnTo>
                    <a:lnTo>
                      <a:pt x="8159" y="4482"/>
                    </a:lnTo>
                    <a:lnTo>
                      <a:pt x="8159" y="4482"/>
                    </a:lnTo>
                    <a:close/>
                    <a:moveTo>
                      <a:pt x="9133" y="5943"/>
                    </a:moveTo>
                    <a:lnTo>
                      <a:pt x="9133" y="5943"/>
                    </a:lnTo>
                    <a:lnTo>
                      <a:pt x="9036" y="5943"/>
                    </a:lnTo>
                    <a:lnTo>
                      <a:pt x="8963" y="5919"/>
                    </a:lnTo>
                    <a:lnTo>
                      <a:pt x="8841" y="5846"/>
                    </a:lnTo>
                    <a:lnTo>
                      <a:pt x="8768" y="5724"/>
                    </a:lnTo>
                    <a:lnTo>
                      <a:pt x="8743" y="5651"/>
                    </a:lnTo>
                    <a:lnTo>
                      <a:pt x="8743" y="5553"/>
                    </a:lnTo>
                    <a:lnTo>
                      <a:pt x="8743" y="5553"/>
                    </a:lnTo>
                    <a:lnTo>
                      <a:pt x="8743" y="5480"/>
                    </a:lnTo>
                    <a:lnTo>
                      <a:pt x="8768" y="5407"/>
                    </a:lnTo>
                    <a:lnTo>
                      <a:pt x="8841" y="5285"/>
                    </a:lnTo>
                    <a:lnTo>
                      <a:pt x="8963" y="5212"/>
                    </a:lnTo>
                    <a:lnTo>
                      <a:pt x="9036" y="5188"/>
                    </a:lnTo>
                    <a:lnTo>
                      <a:pt x="9133" y="5164"/>
                    </a:lnTo>
                    <a:lnTo>
                      <a:pt x="9133" y="5164"/>
                    </a:lnTo>
                    <a:lnTo>
                      <a:pt x="9206" y="5188"/>
                    </a:lnTo>
                    <a:lnTo>
                      <a:pt x="9279" y="5212"/>
                    </a:lnTo>
                    <a:lnTo>
                      <a:pt x="9401" y="5285"/>
                    </a:lnTo>
                    <a:lnTo>
                      <a:pt x="9474" y="5407"/>
                    </a:lnTo>
                    <a:lnTo>
                      <a:pt x="9498" y="5480"/>
                    </a:lnTo>
                    <a:lnTo>
                      <a:pt x="9523" y="5553"/>
                    </a:lnTo>
                    <a:lnTo>
                      <a:pt x="9523" y="5553"/>
                    </a:lnTo>
                    <a:lnTo>
                      <a:pt x="9498" y="5651"/>
                    </a:lnTo>
                    <a:lnTo>
                      <a:pt x="9474" y="5724"/>
                    </a:lnTo>
                    <a:lnTo>
                      <a:pt x="9401" y="5846"/>
                    </a:lnTo>
                    <a:lnTo>
                      <a:pt x="9279" y="5919"/>
                    </a:lnTo>
                    <a:lnTo>
                      <a:pt x="9206" y="5943"/>
                    </a:lnTo>
                    <a:lnTo>
                      <a:pt x="9133" y="5943"/>
                    </a:lnTo>
                    <a:lnTo>
                      <a:pt x="9133" y="5943"/>
                    </a:lnTo>
                    <a:close/>
                    <a:moveTo>
                      <a:pt x="9986" y="4409"/>
                    </a:moveTo>
                    <a:lnTo>
                      <a:pt x="9986" y="4409"/>
                    </a:lnTo>
                    <a:lnTo>
                      <a:pt x="9888" y="4409"/>
                    </a:lnTo>
                    <a:lnTo>
                      <a:pt x="9815" y="4384"/>
                    </a:lnTo>
                    <a:lnTo>
                      <a:pt x="9693" y="4287"/>
                    </a:lnTo>
                    <a:lnTo>
                      <a:pt x="9620" y="4165"/>
                    </a:lnTo>
                    <a:lnTo>
                      <a:pt x="9596" y="4092"/>
                    </a:lnTo>
                    <a:lnTo>
                      <a:pt x="9596" y="4019"/>
                    </a:lnTo>
                    <a:lnTo>
                      <a:pt x="9596" y="4019"/>
                    </a:lnTo>
                    <a:lnTo>
                      <a:pt x="9596" y="3946"/>
                    </a:lnTo>
                    <a:lnTo>
                      <a:pt x="9620" y="3873"/>
                    </a:lnTo>
                    <a:lnTo>
                      <a:pt x="9693" y="3751"/>
                    </a:lnTo>
                    <a:lnTo>
                      <a:pt x="9815" y="3654"/>
                    </a:lnTo>
                    <a:lnTo>
                      <a:pt x="9888" y="3629"/>
                    </a:lnTo>
                    <a:lnTo>
                      <a:pt x="9986" y="3629"/>
                    </a:lnTo>
                    <a:lnTo>
                      <a:pt x="9986" y="3629"/>
                    </a:lnTo>
                    <a:lnTo>
                      <a:pt x="10059" y="3629"/>
                    </a:lnTo>
                    <a:lnTo>
                      <a:pt x="10132" y="3654"/>
                    </a:lnTo>
                    <a:lnTo>
                      <a:pt x="10253" y="3751"/>
                    </a:lnTo>
                    <a:lnTo>
                      <a:pt x="10327" y="3873"/>
                    </a:lnTo>
                    <a:lnTo>
                      <a:pt x="10351" y="3946"/>
                    </a:lnTo>
                    <a:lnTo>
                      <a:pt x="10375" y="4019"/>
                    </a:lnTo>
                    <a:lnTo>
                      <a:pt x="10375" y="4019"/>
                    </a:lnTo>
                    <a:lnTo>
                      <a:pt x="10351" y="4092"/>
                    </a:lnTo>
                    <a:lnTo>
                      <a:pt x="10327" y="4165"/>
                    </a:lnTo>
                    <a:lnTo>
                      <a:pt x="10253" y="4287"/>
                    </a:lnTo>
                    <a:lnTo>
                      <a:pt x="10132" y="4384"/>
                    </a:lnTo>
                    <a:lnTo>
                      <a:pt x="10059" y="4409"/>
                    </a:lnTo>
                    <a:lnTo>
                      <a:pt x="9986" y="4409"/>
                    </a:lnTo>
                    <a:lnTo>
                      <a:pt x="9986" y="4409"/>
                    </a:lnTo>
                    <a:close/>
                    <a:moveTo>
                      <a:pt x="13200" y="4165"/>
                    </a:moveTo>
                    <a:lnTo>
                      <a:pt x="13200" y="4165"/>
                    </a:lnTo>
                    <a:lnTo>
                      <a:pt x="12957" y="3897"/>
                    </a:lnTo>
                    <a:lnTo>
                      <a:pt x="12713" y="3605"/>
                    </a:lnTo>
                    <a:lnTo>
                      <a:pt x="12713" y="3605"/>
                    </a:lnTo>
                    <a:lnTo>
                      <a:pt x="12372" y="3288"/>
                    </a:lnTo>
                    <a:lnTo>
                      <a:pt x="12007" y="3020"/>
                    </a:lnTo>
                    <a:lnTo>
                      <a:pt x="11642" y="2752"/>
                    </a:lnTo>
                    <a:lnTo>
                      <a:pt x="11276" y="2533"/>
                    </a:lnTo>
                    <a:lnTo>
                      <a:pt x="11276" y="2533"/>
                    </a:lnTo>
                    <a:lnTo>
                      <a:pt x="11715" y="2265"/>
                    </a:lnTo>
                    <a:lnTo>
                      <a:pt x="12153" y="2046"/>
                    </a:lnTo>
                    <a:lnTo>
                      <a:pt x="12518" y="1876"/>
                    </a:lnTo>
                    <a:lnTo>
                      <a:pt x="12884" y="1754"/>
                    </a:lnTo>
                    <a:lnTo>
                      <a:pt x="13176" y="1681"/>
                    </a:lnTo>
                    <a:lnTo>
                      <a:pt x="13444" y="1681"/>
                    </a:lnTo>
                    <a:lnTo>
                      <a:pt x="13541" y="1681"/>
                    </a:lnTo>
                    <a:lnTo>
                      <a:pt x="13639" y="1730"/>
                    </a:lnTo>
                    <a:lnTo>
                      <a:pt x="13736" y="1754"/>
                    </a:lnTo>
                    <a:lnTo>
                      <a:pt x="13809" y="1827"/>
                    </a:lnTo>
                    <a:lnTo>
                      <a:pt x="13809" y="1827"/>
                    </a:lnTo>
                    <a:lnTo>
                      <a:pt x="13858" y="1900"/>
                    </a:lnTo>
                    <a:lnTo>
                      <a:pt x="13907" y="1973"/>
                    </a:lnTo>
                    <a:lnTo>
                      <a:pt x="13931" y="2070"/>
                    </a:lnTo>
                    <a:lnTo>
                      <a:pt x="13955" y="2168"/>
                    </a:lnTo>
                    <a:lnTo>
                      <a:pt x="13955" y="2411"/>
                    </a:lnTo>
                    <a:lnTo>
                      <a:pt x="13882" y="2679"/>
                    </a:lnTo>
                    <a:lnTo>
                      <a:pt x="13785" y="3020"/>
                    </a:lnTo>
                    <a:lnTo>
                      <a:pt x="13639" y="3361"/>
                    </a:lnTo>
                    <a:lnTo>
                      <a:pt x="13444" y="3751"/>
                    </a:lnTo>
                    <a:lnTo>
                      <a:pt x="13200" y="4165"/>
                    </a:lnTo>
                    <a:lnTo>
                      <a:pt x="13200" y="4165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EF00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48;p23">
              <a:extLst>
                <a:ext uri="{FF2B5EF4-FFF2-40B4-BE49-F238E27FC236}">
                  <a16:creationId xmlns:a16="http://schemas.microsoft.com/office/drawing/2014/main" id="{C4C09AB8-9F0A-4DC9-9C53-DB05A3137766}"/>
                </a:ext>
              </a:extLst>
            </p:cNvPr>
            <p:cNvGrpSpPr/>
            <p:nvPr/>
          </p:nvGrpSpPr>
          <p:grpSpPr>
            <a:xfrm rot="1394615">
              <a:off x="4332728" y="3369282"/>
              <a:ext cx="754116" cy="754073"/>
              <a:chOff x="576250" y="4319400"/>
              <a:chExt cx="442075" cy="442050"/>
            </a:xfrm>
          </p:grpSpPr>
          <p:sp>
            <p:nvSpPr>
              <p:cNvPr id="12" name="Google Shape;249;p23">
                <a:extLst>
                  <a:ext uri="{FF2B5EF4-FFF2-40B4-BE49-F238E27FC236}">
                    <a16:creationId xmlns:a16="http://schemas.microsoft.com/office/drawing/2014/main" id="{6A5B6EBB-F22C-4731-9F5E-51BB7934D619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0;p23">
                <a:extLst>
                  <a:ext uri="{FF2B5EF4-FFF2-40B4-BE49-F238E27FC236}">
                    <a16:creationId xmlns:a16="http://schemas.microsoft.com/office/drawing/2014/main" id="{20EE9BA9-D6D9-45CA-85E6-E3EE252C1CDD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51;p23">
                <a:extLst>
                  <a:ext uri="{FF2B5EF4-FFF2-40B4-BE49-F238E27FC236}">
                    <a16:creationId xmlns:a16="http://schemas.microsoft.com/office/drawing/2014/main" id="{2ED74252-1F85-4F40-BAE4-2C7654AEF230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2;p23">
                <a:extLst>
                  <a:ext uri="{FF2B5EF4-FFF2-40B4-BE49-F238E27FC236}">
                    <a16:creationId xmlns:a16="http://schemas.microsoft.com/office/drawing/2014/main" id="{E1F14B15-AA65-4258-AACB-1BE4824D9FA7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solidFill>
                <a:srgbClr val="FF8700"/>
              </a:solidFill>
              <a:ln w="19050" cap="rnd" cmpd="sng">
                <a:solidFill>
                  <a:srgbClr val="FF87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253;p23">
              <a:extLst>
                <a:ext uri="{FF2B5EF4-FFF2-40B4-BE49-F238E27FC236}">
                  <a16:creationId xmlns:a16="http://schemas.microsoft.com/office/drawing/2014/main" id="{EA6CCFCF-43D1-4845-9676-B3B6492D64CB}"/>
                </a:ext>
              </a:extLst>
            </p:cNvPr>
            <p:cNvSpPr/>
            <p:nvPr/>
          </p:nvSpPr>
          <p:spPr>
            <a:xfrm>
              <a:off x="6772040" y="1456034"/>
              <a:ext cx="286692" cy="273745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4;p23">
              <a:extLst>
                <a:ext uri="{FF2B5EF4-FFF2-40B4-BE49-F238E27FC236}">
                  <a16:creationId xmlns:a16="http://schemas.microsoft.com/office/drawing/2014/main" id="{9FD309D4-9D20-426D-9F76-3DA835CC94A3}"/>
                </a:ext>
              </a:extLst>
            </p:cNvPr>
            <p:cNvSpPr/>
            <p:nvPr/>
          </p:nvSpPr>
          <p:spPr>
            <a:xfrm rot="2697259">
              <a:off x="7612629" y="2742751"/>
              <a:ext cx="435210" cy="415554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5;p23">
              <a:extLst>
                <a:ext uri="{FF2B5EF4-FFF2-40B4-BE49-F238E27FC236}">
                  <a16:creationId xmlns:a16="http://schemas.microsoft.com/office/drawing/2014/main" id="{CD7D4645-6DA3-4CBB-A32B-F7CA6AD8B78F}"/>
                </a:ext>
              </a:extLst>
            </p:cNvPr>
            <p:cNvSpPr/>
            <p:nvPr/>
          </p:nvSpPr>
          <p:spPr>
            <a:xfrm>
              <a:off x="7279804" y="3595706"/>
              <a:ext cx="174341" cy="166503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6;p23">
              <a:extLst>
                <a:ext uri="{FF2B5EF4-FFF2-40B4-BE49-F238E27FC236}">
                  <a16:creationId xmlns:a16="http://schemas.microsoft.com/office/drawing/2014/main" id="{38A430AB-9B91-4674-B624-4A63CECC221F}"/>
                </a:ext>
              </a:extLst>
            </p:cNvPr>
            <p:cNvSpPr/>
            <p:nvPr/>
          </p:nvSpPr>
          <p:spPr>
            <a:xfrm rot="1280428">
              <a:off x="5489444" y="2867276"/>
              <a:ext cx="174286" cy="166508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9050" cap="rnd" cmpd="sng">
              <a:solidFill>
                <a:srgbClr val="FFF7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53;p23">
            <a:extLst>
              <a:ext uri="{FF2B5EF4-FFF2-40B4-BE49-F238E27FC236}">
                <a16:creationId xmlns:a16="http://schemas.microsoft.com/office/drawing/2014/main" id="{FE9858D8-965F-4BD5-9451-D794153B8022}"/>
              </a:ext>
            </a:extLst>
          </p:cNvPr>
          <p:cNvSpPr/>
          <p:nvPr/>
        </p:nvSpPr>
        <p:spPr>
          <a:xfrm>
            <a:off x="2697709" y="4220743"/>
            <a:ext cx="286692" cy="27374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53;p23">
            <a:extLst>
              <a:ext uri="{FF2B5EF4-FFF2-40B4-BE49-F238E27FC236}">
                <a16:creationId xmlns:a16="http://schemas.microsoft.com/office/drawing/2014/main" id="{AD8D44BF-9F77-458F-9A4F-DD5B334C069D}"/>
              </a:ext>
            </a:extLst>
          </p:cNvPr>
          <p:cNvSpPr/>
          <p:nvPr/>
        </p:nvSpPr>
        <p:spPr>
          <a:xfrm rot="867891">
            <a:off x="5193663" y="4504981"/>
            <a:ext cx="384987" cy="3863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53;p23">
            <a:extLst>
              <a:ext uri="{FF2B5EF4-FFF2-40B4-BE49-F238E27FC236}">
                <a16:creationId xmlns:a16="http://schemas.microsoft.com/office/drawing/2014/main" id="{1BD663DC-50C4-4EE6-9110-909B6155920C}"/>
              </a:ext>
            </a:extLst>
          </p:cNvPr>
          <p:cNvSpPr/>
          <p:nvPr/>
        </p:nvSpPr>
        <p:spPr>
          <a:xfrm rot="20637607">
            <a:off x="4218455" y="5591872"/>
            <a:ext cx="303250" cy="3211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4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評鑑形式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3" y="950119"/>
            <a:ext cx="8376481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評鑑分為</a:t>
            </a:r>
            <a:r>
              <a:rPr lang="zh-TW" altLang="en-US" dirty="0">
                <a:solidFill>
                  <a:srgbClr val="FF0000"/>
                </a:solidFill>
              </a:rPr>
              <a:t>平時評鑑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學年度評鑑</a:t>
            </a:r>
            <a:br>
              <a:rPr lang="en-US" altLang="zh-TW" dirty="0"/>
            </a:br>
            <a:r>
              <a:rPr lang="zh-TW" altLang="en-US" dirty="0"/>
              <a:t>             </a:t>
            </a:r>
            <a:r>
              <a:rPr lang="en-US" altLang="zh-TW" dirty="0"/>
              <a:t>112</a:t>
            </a:r>
            <a:r>
              <a:rPr lang="zh-TW" altLang="en-US" dirty="0"/>
              <a:t>年因應學生活動中心施工場地縮減</a:t>
            </a: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       </a:t>
            </a:r>
            <a:r>
              <a:rPr lang="zh-TW" altLang="en-US" dirty="0"/>
              <a:t>  故今年為</a:t>
            </a:r>
            <a:r>
              <a:rPr lang="zh-TW" altLang="en-US" dirty="0">
                <a:solidFill>
                  <a:srgbClr val="FF0000"/>
                </a:solidFill>
              </a:rPr>
              <a:t>全線上評鑑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 </a:t>
            </a:r>
            <a:r>
              <a:rPr lang="en-US" altLang="zh-TW" dirty="0"/>
              <a:t>(</a:t>
            </a:r>
            <a:r>
              <a:rPr lang="zh-TW" altLang="en-US" dirty="0"/>
              <a:t>上傳</a:t>
            </a:r>
            <a:r>
              <a:rPr lang="zh-TW" altLang="en-US" dirty="0">
                <a:solidFill>
                  <a:srgbClr val="FF0000"/>
                </a:solidFill>
              </a:rPr>
              <a:t>共通性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社團活動績效</a:t>
            </a:r>
            <a:r>
              <a:rPr lang="zh-TW" altLang="en-US" dirty="0"/>
              <a:t>檔案</a:t>
            </a:r>
            <a:r>
              <a:rPr lang="en-US" altLang="zh-TW" dirty="0"/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             </a:t>
            </a: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617821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6" y="88371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評鑑上傳格式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725752"/>
            <a:ext cx="8408986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 共通性及社團活動績效：</a:t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en-US" sz="2400" dirty="0"/>
              <a:t>請分為三個檔 </a:t>
            </a:r>
            <a:r>
              <a:rPr lang="en-US" altLang="zh-TW" sz="2400" dirty="0"/>
              <a:t>(</a:t>
            </a:r>
            <a:r>
              <a:rPr lang="zh-TW" altLang="en-US" sz="2400" dirty="0"/>
              <a:t>外部連結不算分</a:t>
            </a:r>
            <a:r>
              <a:rPr lang="en-US" altLang="zh-TW" sz="2400" dirty="0"/>
              <a:t>)</a:t>
            </a:r>
          </a:p>
          <a:p>
            <a:pPr marL="0" lvl="0" indent="0">
              <a:buNone/>
            </a:pPr>
            <a:r>
              <a:rPr lang="zh-TW" altLang="en-US" sz="2400" dirty="0"/>
              <a:t>     </a:t>
            </a:r>
            <a:r>
              <a:rPr lang="en-US" altLang="zh-TW" sz="2400" dirty="0"/>
              <a:t>1.</a:t>
            </a:r>
            <a:r>
              <a:rPr lang="zh-TW" altLang="en-US" sz="2400" dirty="0"/>
              <a:t> 組織運作統整為一個</a:t>
            </a:r>
            <a:r>
              <a:rPr lang="en-US" altLang="zh-TW" sz="2400" dirty="0"/>
              <a:t>PDF</a:t>
            </a:r>
            <a:r>
              <a:rPr lang="zh-TW" altLang="en-US" sz="2400" dirty="0"/>
              <a:t>檔</a:t>
            </a:r>
            <a:endParaRPr lang="en-US" altLang="zh-TW" sz="2400" dirty="0"/>
          </a:p>
          <a:p>
            <a:pPr marL="0" lvl="0" indent="0">
              <a:buNone/>
            </a:pPr>
            <a:r>
              <a:rPr lang="zh-TW" altLang="en-US" sz="2400" dirty="0"/>
              <a:t>         </a:t>
            </a:r>
            <a:r>
              <a:rPr lang="en-US" altLang="zh-TW" sz="2400" dirty="0"/>
              <a:t>(</a:t>
            </a:r>
            <a:r>
              <a:rPr lang="zh-TW" altLang="en-US" sz="2400" dirty="0"/>
              <a:t>檔名：</a:t>
            </a:r>
            <a:r>
              <a:rPr lang="en-US" altLang="zh-TW" sz="2400" dirty="0"/>
              <a:t>OOO</a:t>
            </a:r>
            <a:r>
              <a:rPr lang="zh-TW" altLang="en-US" sz="2400" dirty="0"/>
              <a:t>社</a:t>
            </a:r>
            <a:r>
              <a:rPr lang="en-US" altLang="zh-TW" sz="2400" dirty="0"/>
              <a:t>-</a:t>
            </a:r>
            <a:r>
              <a:rPr lang="zh-TW" altLang="en-US" sz="2400" dirty="0"/>
              <a:t>組織運作</a:t>
            </a:r>
            <a:r>
              <a:rPr lang="en-US" altLang="zh-TW" sz="2400" dirty="0"/>
              <a:t>)</a:t>
            </a:r>
          </a:p>
          <a:p>
            <a:pPr marL="0" lvl="0" indent="0">
              <a:buNone/>
            </a:pPr>
            <a:r>
              <a:rPr lang="zh-TW" altLang="en-US" sz="2400" dirty="0"/>
              <a:t>     </a:t>
            </a:r>
            <a:r>
              <a:rPr lang="en-US" altLang="zh-TW" sz="2400" dirty="0"/>
              <a:t>2.</a:t>
            </a:r>
            <a:r>
              <a:rPr lang="zh-TW" altLang="en-US" sz="2400" dirty="0"/>
              <a:t> 資源管理統整為一個</a:t>
            </a:r>
            <a:r>
              <a:rPr lang="en-US" altLang="zh-TW" sz="2400" dirty="0"/>
              <a:t>PDF</a:t>
            </a:r>
            <a:r>
              <a:rPr lang="zh-TW" altLang="en-US" sz="2400" dirty="0"/>
              <a:t>檔</a:t>
            </a:r>
            <a:br>
              <a:rPr lang="en-US" altLang="zh-TW" sz="2400" dirty="0"/>
            </a:br>
            <a:r>
              <a:rPr lang="zh-TW" altLang="en-US" sz="2400" dirty="0"/>
              <a:t>         </a:t>
            </a:r>
            <a:r>
              <a:rPr lang="en-US" altLang="zh-TW" sz="2400" dirty="0"/>
              <a:t>(</a:t>
            </a:r>
            <a:r>
              <a:rPr lang="zh-TW" altLang="en-US" sz="2400" dirty="0"/>
              <a:t>檔名：</a:t>
            </a:r>
            <a:r>
              <a:rPr lang="en-US" altLang="zh-TW" sz="2400" dirty="0"/>
              <a:t>OOO</a:t>
            </a:r>
            <a:r>
              <a:rPr lang="zh-TW" altLang="en-US" sz="2400" dirty="0"/>
              <a:t>社</a:t>
            </a:r>
            <a:r>
              <a:rPr lang="en-US" altLang="zh-TW" sz="2400" dirty="0"/>
              <a:t>-</a:t>
            </a:r>
            <a:r>
              <a:rPr lang="zh-TW" altLang="en-US" sz="2400" dirty="0"/>
              <a:t>資源管理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     </a:t>
            </a:r>
            <a:r>
              <a:rPr lang="en-US" altLang="zh-TW" sz="2400" dirty="0"/>
              <a:t>3.</a:t>
            </a:r>
            <a:r>
              <a:rPr lang="zh-TW" altLang="en-US" sz="2400" dirty="0"/>
              <a:t> 社團活動績效影片檔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   </a:t>
            </a:r>
            <a:r>
              <a:rPr lang="en-US" altLang="zh-TW" sz="2400" dirty="0"/>
              <a:t>(</a:t>
            </a:r>
            <a:r>
              <a:rPr lang="zh-TW" altLang="en-US" sz="2400" dirty="0"/>
              <a:t>檔名：</a:t>
            </a:r>
            <a:r>
              <a:rPr lang="en-US" altLang="zh-TW" sz="2400" dirty="0"/>
              <a:t>OOO</a:t>
            </a:r>
            <a:r>
              <a:rPr lang="zh-TW" altLang="en-US" sz="2400" dirty="0"/>
              <a:t>社</a:t>
            </a:r>
            <a:r>
              <a:rPr lang="en-US" altLang="zh-TW" sz="2400" dirty="0"/>
              <a:t>-</a:t>
            </a:r>
            <a:r>
              <a:rPr lang="zh-TW" altLang="en-US" sz="2400" dirty="0"/>
              <a:t>社團活動績效</a:t>
            </a:r>
            <a:r>
              <a:rPr lang="en-US" altLang="zh-TW" sz="2400" dirty="0"/>
              <a:t>)</a:t>
            </a:r>
          </a:p>
          <a:p>
            <a:pPr marL="0" lvl="0" indent="0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                                     </a:t>
            </a:r>
          </a:p>
          <a:p>
            <a:pPr marL="0" indent="0" algn="ctr" eaLnBrk="1" hangingPunct="1">
              <a:buNone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0" y="1363133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6" y="88371"/>
            <a:ext cx="8229600" cy="1274762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評鑑上傳格式</a:t>
            </a:r>
            <a:endParaRPr lang="en-US" altLang="en-US" sz="4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725752"/>
            <a:ext cx="8408986" cy="452596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zh-TW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         共通性及社團活動績效：</a:t>
            </a:r>
            <a:br>
              <a:rPr lang="en-US" altLang="zh-TW" dirty="0"/>
            </a:br>
            <a:r>
              <a:rPr lang="zh-TW" altLang="en-US" sz="2200" dirty="0"/>
              <a:t>       每項限繳交</a:t>
            </a:r>
            <a:r>
              <a:rPr lang="en-US" altLang="zh-TW" sz="2200" dirty="0"/>
              <a:t>1</a:t>
            </a:r>
            <a:r>
              <a:rPr lang="zh-TW" altLang="en-US" sz="2200" dirty="0"/>
              <a:t>個檔案</a:t>
            </a:r>
            <a:endParaRPr lang="en-US" altLang="zh-TW" sz="2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</a:rPr>
              <a:t>     「組織運作」、「資源管理」 </a:t>
            </a:r>
            <a:r>
              <a:rPr lang="zh-TW" altLang="en-US" sz="2200" dirty="0"/>
              <a:t>兩項 </a:t>
            </a:r>
            <a:endParaRPr lang="en-US" altLang="zh-TW" sz="2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/>
              <a:t>      檔案容量各上限</a:t>
            </a:r>
            <a:r>
              <a:rPr lang="en-US" altLang="zh-TW" sz="2200" dirty="0"/>
              <a:t>100MB</a:t>
            </a:r>
            <a:r>
              <a:rPr lang="zh-TW" altLang="en-US" sz="2200" dirty="0"/>
              <a:t>，檔案格式限</a:t>
            </a:r>
            <a:r>
              <a:rPr lang="en-US" altLang="zh-TW" sz="2200" dirty="0"/>
              <a:t>PDF</a:t>
            </a:r>
            <a:r>
              <a:rPr lang="zh-TW" altLang="en-US" sz="2200" dirty="0"/>
              <a:t>檔</a:t>
            </a:r>
            <a:endParaRPr lang="en-US" altLang="zh-TW" sz="2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</a:rPr>
              <a:t>      「活動績效」 </a:t>
            </a:r>
            <a:r>
              <a:rPr lang="zh-TW" altLang="en-US" sz="2200" dirty="0"/>
              <a:t>檔案容量上限</a:t>
            </a:r>
            <a:r>
              <a:rPr lang="en-US" altLang="zh-TW" sz="2200" dirty="0"/>
              <a:t>1GB</a:t>
            </a:r>
            <a:br>
              <a:rPr lang="en-US" altLang="zh-TW" sz="2200" dirty="0"/>
            </a:br>
            <a:r>
              <a:rPr lang="zh-TW" altLang="en-US" sz="2200" dirty="0"/>
              <a:t>        上傳</a:t>
            </a:r>
            <a:r>
              <a:rPr lang="en-US" altLang="zh-TW" sz="2200" dirty="0"/>
              <a:t>3-5</a:t>
            </a:r>
            <a:r>
              <a:rPr lang="zh-TW" altLang="en-US" sz="2200" dirty="0"/>
              <a:t>分鐘影片檔</a:t>
            </a:r>
            <a:r>
              <a:rPr lang="en-US" altLang="zh-TW" sz="2200" dirty="0"/>
              <a:t>(</a:t>
            </a:r>
            <a:r>
              <a:rPr lang="zh-TW" altLang="zh-TW" sz="2200" dirty="0"/>
              <a:t>形式如簡報、微電影、戲劇、活動</a:t>
            </a:r>
            <a:endParaRPr lang="en-US" altLang="zh-TW" sz="2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/>
              <a:t>         </a:t>
            </a:r>
            <a:r>
              <a:rPr lang="zh-TW" altLang="zh-TW" sz="2200" dirty="0"/>
              <a:t>照片剪輯﹍等</a:t>
            </a:r>
            <a:r>
              <a:rPr lang="en-US" altLang="zh-TW" sz="2200" dirty="0"/>
              <a:t>)</a:t>
            </a:r>
            <a:r>
              <a:rPr lang="zh-TW" altLang="en-US" sz="2200" dirty="0"/>
              <a:t>，上傳格式為</a:t>
            </a:r>
            <a:r>
              <a:rPr lang="en-US" altLang="zh-TW" sz="2200" dirty="0"/>
              <a:t>AVI</a:t>
            </a:r>
            <a:r>
              <a:rPr lang="zh-TW" altLang="en-US" sz="2200" dirty="0"/>
              <a:t>檔或</a:t>
            </a:r>
            <a:r>
              <a:rPr lang="en-US" altLang="zh-TW" sz="2200" dirty="0"/>
              <a:t>MP4</a:t>
            </a:r>
            <a:r>
              <a:rPr lang="zh-TW" altLang="en-US" sz="2200" dirty="0"/>
              <a:t>檔</a:t>
            </a:r>
            <a:r>
              <a:rPr lang="en-US" altLang="zh-TW" sz="2200" dirty="0"/>
              <a:t>(</a:t>
            </a:r>
            <a:r>
              <a:rPr lang="zh-TW" altLang="en-US" sz="2200" dirty="0"/>
              <a:t>解析度不可</a:t>
            </a:r>
            <a:endParaRPr lang="en-US" altLang="zh-TW" sz="2200" dirty="0"/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/>
              <a:t>         超過</a:t>
            </a:r>
            <a:r>
              <a:rPr lang="en-US" altLang="zh-TW" sz="2200" dirty="0"/>
              <a:t>1920</a:t>
            </a:r>
            <a:r>
              <a:rPr lang="zh-TW" altLang="en-US" sz="2200" dirty="0"/>
              <a:t>*</a:t>
            </a:r>
            <a:r>
              <a:rPr lang="en-US" altLang="zh-TW" sz="2200" dirty="0"/>
              <a:t>1080)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/>
              <a:t>     </a:t>
            </a: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0" y="1363133"/>
            <a:ext cx="4841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共通性評分項目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D2DFDF1-3E39-414D-87E1-2BCB97B0C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81530"/>
              </p:ext>
            </p:extLst>
          </p:nvPr>
        </p:nvGraphicFramePr>
        <p:xfrm>
          <a:off x="626532" y="1494370"/>
          <a:ext cx="7557911" cy="37756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2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692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組織運作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組織章程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明確、清楚，並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適時修訂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且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詳實記錄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3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年度活動計畫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7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發展計畫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9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定期召開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社員大會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及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幹部會議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89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社團年度活動計畫之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執行程度及成效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15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幹部、社員及指導老師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資料完備，訂有幹部產生方式及舉辦幹部訓練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884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各項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會議及活動紀錄詳實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並採取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數位化紀錄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與傳承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499F382B-825E-4564-BA49-4735D11DE923}"/>
              </a:ext>
            </a:extLst>
          </p:cNvPr>
          <p:cNvSpPr txBox="1"/>
          <p:nvPr/>
        </p:nvSpPr>
        <p:spPr>
          <a:xfrm>
            <a:off x="626531" y="5400208"/>
            <a:ext cx="63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可依活動區分，將所有辦活動的前置作業文書資料於此呈現</a:t>
            </a:r>
          </a:p>
        </p:txBody>
      </p:sp>
    </p:spTree>
    <p:extLst>
      <p:ext uri="{BB962C8B-B14F-4D97-AF65-F5344CB8AC3E}">
        <p14:creationId xmlns:p14="http://schemas.microsoft.com/office/powerpoint/2010/main" val="15020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共通性評分項目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CA1331B-ECF5-4F11-99D3-6A7651E8B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09320"/>
              </p:ext>
            </p:extLst>
          </p:nvPr>
        </p:nvGraphicFramePr>
        <p:xfrm>
          <a:off x="594791" y="1587500"/>
          <a:ext cx="7160675" cy="34656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4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866">
                <a:tc rowSpan="5">
                  <a:txBody>
                    <a:bodyPr/>
                    <a:lstStyle/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資源管理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社團檔案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資料數位化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及善用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社群軟體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6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訂有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財務管理制度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，並完整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記錄社團經費運用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情形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53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設立社團經費的非私人帳戶，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簿冊與印章由專人分別保管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定期公告收支概況</a:t>
                      </a:r>
                      <a:br>
                        <a:rPr lang="en-US" altLang="zh-TW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社團存簿負責人須為當屆社長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若非則扣分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024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年度經費收支須詳載，具有社團活動項目及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年度總預決算表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，並有社團本身稽核經費制度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53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訂有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產物保管制度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財產清冊須詳列圖片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及存置地點，並有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使用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借用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及維修紀錄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312738"/>
            <a:ext cx="8229600" cy="1274762"/>
          </a:xfrm>
        </p:spPr>
        <p:txBody>
          <a:bodyPr/>
          <a:lstStyle/>
          <a:p>
            <a:pPr algn="l"/>
            <a:r>
              <a:rPr lang="zh-TW" altLang="en-US" sz="4000" dirty="0"/>
              <a:t>社團活動績效評分項目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B737159-872B-424A-8D97-A825771F7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06748"/>
              </p:ext>
            </p:extLst>
          </p:nvPr>
        </p:nvGraphicFramePr>
        <p:xfrm>
          <a:off x="590518" y="1457960"/>
          <a:ext cx="7593927" cy="3931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8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946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規劃與執行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周詳的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活動計畫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、充實的企畫內容，具有創意或凸顯傳統之意涵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依據社團可得校內外資源及人力評估活動計畫之適切性及可行性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6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社團組織規模及架構與籌備活動能相互配合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6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能利用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多元管道宣傳活動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能召集多數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社員參與活動分工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整合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社團內外人員與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資源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根據涉及的專業部分協助活動執行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活動結束後召開會議，大型活動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(50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人以上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有問卷回饋分析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94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活動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</a:rPr>
                        <a:t>檢討會議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</a:rPr>
                        <a:t>能分析執行成效與特色，並提出往後規劃或改善之建議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1943</Words>
  <Application>Microsoft Office PowerPoint</Application>
  <PresentationFormat>如螢幕大小 (4:3)</PresentationFormat>
  <Paragraphs>239</Paragraphs>
  <Slides>21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Abel</vt:lpstr>
      <vt:lpstr>微軟正黑體</vt:lpstr>
      <vt:lpstr>Arial</vt:lpstr>
      <vt:lpstr>Default Design</vt:lpstr>
      <vt:lpstr>112年學生社團評鑑說明會</vt:lpstr>
      <vt:lpstr>評鑑對象</vt:lpstr>
      <vt:lpstr>評鑑內容時段</vt:lpstr>
      <vt:lpstr>評鑑形式</vt:lpstr>
      <vt:lpstr>評鑑上傳格式</vt:lpstr>
      <vt:lpstr>評鑑上傳格式</vt:lpstr>
      <vt:lpstr>共通性評分項目</vt:lpstr>
      <vt:lpstr>共通性評分項目</vt:lpstr>
      <vt:lpstr>社團活動績效評分項目</vt:lpstr>
      <vt:lpstr>社團活動績效評分項目</vt:lpstr>
      <vt:lpstr>獎勵辦法</vt:lpstr>
      <vt:lpstr>若不參加或評鑑不及格</vt:lpstr>
      <vt:lpstr>評鑑類別分組名單</vt:lpstr>
      <vt:lpstr>評鑑類別分組名單</vt:lpstr>
      <vt:lpstr>評鑑類別分組名單</vt:lpstr>
      <vt:lpstr>評鑑類別分組名單</vt:lpstr>
      <vt:lpstr>評鑑類別分組名單</vt:lpstr>
      <vt:lpstr>評鑑類別分組名單</vt:lpstr>
      <vt:lpstr>評鑑類別分組名單</vt:lpstr>
      <vt:lpstr>評鑑重要日程表</vt:lpstr>
      <vt:lpstr>  THANKS!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PowerPoint Template (graphic)</dc:title>
  <dc:creator>Presentation Magazine</dc:creator>
  <cp:lastModifiedBy>CHANG ARIES</cp:lastModifiedBy>
  <cp:revision>179</cp:revision>
  <dcterms:created xsi:type="dcterms:W3CDTF">2009-11-03T13:35:13Z</dcterms:created>
  <dcterms:modified xsi:type="dcterms:W3CDTF">2023-02-16T11:45:46Z</dcterms:modified>
</cp:coreProperties>
</file>