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F8B4-1CA7-445F-9D79-4B2EF4DBDF8A}" type="datetimeFigureOut">
              <a:rPr lang="zh-TW" altLang="en-US" smtClean="0"/>
              <a:pPr/>
              <a:t>2022/8/16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33B8-56E0-4B51-83DF-646564DCFE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zh-TW" altLang="en-US" b="1" dirty="0"/>
              <a:t>學生社團辦公室環境整潔競賽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28662" y="1928802"/>
            <a:ext cx="7215238" cy="4286280"/>
          </a:xfrm>
        </p:spPr>
        <p:txBody>
          <a:bodyPr>
            <a:normAutofit fontScale="85000" lnSpcReduction="20000"/>
          </a:bodyPr>
          <a:lstStyle/>
          <a:p>
            <a:pPr algn="l" fontAlgn="auto"/>
            <a:r>
              <a:rPr lang="zh-TW" altLang="en-US" dirty="0">
                <a:solidFill>
                  <a:schemeClr val="tx1"/>
                </a:solidFill>
              </a:rPr>
              <a:t>實施時間：</a:t>
            </a:r>
            <a:r>
              <a:rPr lang="en-US" dirty="0">
                <a:solidFill>
                  <a:schemeClr val="tx1"/>
                </a:solidFill>
              </a:rPr>
              <a:t>111</a:t>
            </a:r>
            <a:r>
              <a:rPr lang="zh-TW" altLang="en-US" dirty="0">
                <a:solidFill>
                  <a:schemeClr val="tx1"/>
                </a:solidFill>
              </a:rPr>
              <a:t>年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zh-TW" altLang="en-US" dirty="0">
                <a:solidFill>
                  <a:schemeClr val="tx1"/>
                </a:solidFill>
              </a:rPr>
              <a:t>月</a:t>
            </a:r>
            <a:r>
              <a:rPr lang="en-US" dirty="0">
                <a:solidFill>
                  <a:schemeClr val="tx1"/>
                </a:solidFill>
              </a:rPr>
              <a:t>21</a:t>
            </a:r>
            <a:r>
              <a:rPr lang="zh-TW" altLang="en-US" dirty="0">
                <a:solidFill>
                  <a:schemeClr val="tx1"/>
                </a:solidFill>
              </a:rPr>
              <a:t>日（星期五）</a:t>
            </a:r>
            <a:endParaRPr lang="en-US" altLang="zh-TW" dirty="0">
              <a:solidFill>
                <a:schemeClr val="tx1"/>
              </a:solidFill>
            </a:endParaRPr>
          </a:p>
          <a:p>
            <a:pPr algn="l" fontAlgn="auto"/>
            <a:r>
              <a:rPr lang="zh-TW" altLang="en-US" dirty="0">
                <a:solidFill>
                  <a:schemeClr val="tx1"/>
                </a:solidFill>
              </a:rPr>
              <a:t>                      中午</a:t>
            </a:r>
            <a:r>
              <a:rPr lang="en-US" dirty="0">
                <a:solidFill>
                  <a:schemeClr val="tx1"/>
                </a:solidFill>
              </a:rPr>
              <a:t>12</a:t>
            </a:r>
            <a:r>
              <a:rPr lang="zh-TW" altLang="en-US" dirty="0">
                <a:solidFill>
                  <a:schemeClr val="tx1"/>
                </a:solidFill>
              </a:rPr>
              <a:t>時至</a:t>
            </a:r>
            <a:r>
              <a:rPr lang="en-US" dirty="0">
                <a:solidFill>
                  <a:schemeClr val="tx1"/>
                </a:solidFill>
              </a:rPr>
              <a:t>14</a:t>
            </a:r>
            <a:r>
              <a:rPr lang="zh-TW" altLang="en-US" dirty="0">
                <a:solidFill>
                  <a:schemeClr val="tx1"/>
                </a:solidFill>
              </a:rPr>
              <a:t>時</a:t>
            </a:r>
          </a:p>
          <a:p>
            <a:pPr algn="l" fontAlgn="auto"/>
            <a:r>
              <a:rPr lang="zh-TW" altLang="en-US" dirty="0">
                <a:solidFill>
                  <a:schemeClr val="tx1"/>
                </a:solidFill>
              </a:rPr>
              <a:t>實施對象：</a:t>
            </a:r>
            <a:endParaRPr lang="en-US" altLang="zh-TW" dirty="0">
              <a:solidFill>
                <a:schemeClr val="tx1"/>
              </a:solidFill>
            </a:endParaRPr>
          </a:p>
          <a:p>
            <a:pPr fontAlgn="auto"/>
            <a:r>
              <a:rPr lang="zh-TW" altLang="en-US" dirty="0">
                <a:solidFill>
                  <a:schemeClr val="tx1"/>
                </a:solidFill>
              </a:rPr>
              <a:t>           學生社團辦公室及公共區域等</a:t>
            </a:r>
            <a:endParaRPr lang="en-US" altLang="zh-TW" dirty="0">
              <a:solidFill>
                <a:schemeClr val="tx1"/>
              </a:solidFill>
            </a:endParaRPr>
          </a:p>
          <a:p>
            <a:pPr fontAlgn="auto"/>
            <a:r>
              <a:rPr lang="zh-TW" altLang="en-US" dirty="0">
                <a:solidFill>
                  <a:schemeClr val="tx1"/>
                </a:solidFill>
              </a:rPr>
              <a:t>（含學生會行政中心、仲裁評議委員會、學生代表大會，但不包括各系學會）</a:t>
            </a:r>
            <a:endParaRPr lang="en-US" altLang="zh-TW" dirty="0">
              <a:solidFill>
                <a:schemeClr val="tx1"/>
              </a:solidFill>
            </a:endParaRPr>
          </a:p>
          <a:p>
            <a:endParaRPr lang="zh-TW" altLang="en-US" dirty="0">
              <a:solidFill>
                <a:schemeClr val="tx1"/>
              </a:solidFill>
            </a:endParaRPr>
          </a:p>
          <a:p>
            <a:pPr algn="l"/>
            <a:r>
              <a:rPr lang="zh-TW" altLang="en-US" dirty="0">
                <a:solidFill>
                  <a:schemeClr val="tx1"/>
                </a:solidFill>
              </a:rPr>
              <a:t>●評審時間社團請安排社員留守社團辦公室，</a:t>
            </a:r>
            <a:endParaRPr lang="en-US" altLang="zh-TW" dirty="0">
              <a:solidFill>
                <a:schemeClr val="tx1"/>
              </a:solidFill>
            </a:endParaRPr>
          </a:p>
          <a:p>
            <a:pPr algn="l"/>
            <a:r>
              <a:rPr lang="zh-TW" altLang="en-US" dirty="0">
                <a:solidFill>
                  <a:schemeClr val="tx1"/>
                </a:solidFill>
              </a:rPr>
              <a:t>　若未派員留守社團辦公室，導致無法評審者</a:t>
            </a:r>
            <a:endParaRPr lang="en-US" altLang="zh-TW" dirty="0">
              <a:solidFill>
                <a:schemeClr val="tx1"/>
              </a:solidFill>
            </a:endParaRPr>
          </a:p>
          <a:p>
            <a:pPr algn="l"/>
            <a:r>
              <a:rPr lang="zh-TW" altLang="en-US" dirty="0">
                <a:solidFill>
                  <a:schemeClr val="tx1"/>
                </a:solidFill>
              </a:rPr>
              <a:t>　，成績以不及格計。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663E7A-5D37-4876-BE2A-7F9923844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zh-TW" altLang="en-US" dirty="0"/>
              <a:t>大型廢棄品暫放位置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A361BD-E495-4344-A767-478A5D8F7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/>
              <a:t>開放暫放</a:t>
            </a:r>
            <a:r>
              <a:rPr lang="zh-TW" altLang="zh-TW" b="1" dirty="0"/>
              <a:t>期間</a:t>
            </a:r>
            <a:r>
              <a:rPr lang="zh-TW" altLang="en-US" b="1" dirty="0"/>
              <a:t>：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zh-TW" altLang="zh-TW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26</a:t>
            </a:r>
            <a:r>
              <a:rPr lang="zh-TW" altLang="zh-TW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一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zh-TW" altLang="zh-TW" b="1" dirty="0">
                <a:solidFill>
                  <a:schemeClr val="accent5">
                    <a:lumMod val="75000"/>
                  </a:schemeClr>
                </a:solidFill>
              </a:rPr>
              <a:t>至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zh-TW" altLang="zh-TW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zh-TW" altLang="zh-TW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五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zh-TW" altLang="zh-TW" b="1" dirty="0"/>
              <a:t>。</a:t>
            </a:r>
            <a:endParaRPr lang="en-US" altLang="zh-TW" b="1" dirty="0"/>
          </a:p>
          <a:p>
            <a:r>
              <a:rPr lang="en-US" altLang="zh-TW" b="1" dirty="0"/>
              <a:t>(1)</a:t>
            </a:r>
            <a:r>
              <a:rPr lang="zh-TW" altLang="en-US" b="1" dirty="0"/>
              <a:t>學生活動中心：</a:t>
            </a:r>
            <a:r>
              <a:rPr lang="zh-TW" altLang="en-US" b="1" dirty="0">
                <a:solidFill>
                  <a:schemeClr val="accent4">
                    <a:lumMod val="75000"/>
                  </a:schemeClr>
                </a:solidFill>
              </a:rPr>
              <a:t>學校財產</a:t>
            </a:r>
            <a:r>
              <a:rPr lang="zh-TW" altLang="en-US" b="1" dirty="0"/>
              <a:t>放置於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F11</a:t>
            </a:r>
            <a:r>
              <a:rPr lang="zh-TW" altLang="en-US" b="1" dirty="0"/>
              <a:t>、</a:t>
            </a:r>
            <a:br>
              <a:rPr lang="en-US" altLang="zh-TW" b="1" dirty="0"/>
            </a:br>
            <a:r>
              <a:rPr lang="zh-TW" altLang="en-US" b="1" dirty="0"/>
              <a:t>     </a:t>
            </a:r>
            <a:r>
              <a:rPr lang="zh-TW" altLang="en-US" b="1" dirty="0">
                <a:solidFill>
                  <a:schemeClr val="accent3">
                    <a:lumMod val="75000"/>
                  </a:schemeClr>
                </a:solidFill>
              </a:rPr>
              <a:t>非財產類</a:t>
            </a:r>
            <a:r>
              <a:rPr lang="zh-TW" altLang="en-US" b="1" dirty="0"/>
              <a:t>放置於一樓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F18</a:t>
            </a:r>
            <a:r>
              <a:rPr lang="zh-TW" altLang="en-US" b="1" dirty="0"/>
              <a:t>教室。</a:t>
            </a:r>
            <a:br>
              <a:rPr lang="en-US" altLang="zh-TW" b="1" dirty="0"/>
            </a:br>
            <a:r>
              <a:rPr lang="zh-TW" altLang="en-US" b="1" dirty="0"/>
              <a:t>（皆上鎖，搬運前請自行聯絡社團承辦人）</a:t>
            </a:r>
          </a:p>
          <a:p>
            <a:r>
              <a:rPr lang="en-US" altLang="zh-TW" b="1" dirty="0"/>
              <a:t>(2)</a:t>
            </a:r>
            <a:r>
              <a:rPr lang="zh-TW" altLang="en-US" b="1" dirty="0"/>
              <a:t>惠蓀堂：南廣拉簾處。</a:t>
            </a:r>
          </a:p>
          <a:p>
            <a:r>
              <a:rPr lang="en-US" altLang="zh-TW" b="1" dirty="0"/>
              <a:t>(3)</a:t>
            </a:r>
            <a:r>
              <a:rPr lang="zh-TW" altLang="en-US" b="1" dirty="0"/>
              <a:t>圓廳：</a:t>
            </a:r>
            <a:r>
              <a:rPr lang="en-US" altLang="zh-TW" b="1" dirty="0"/>
              <a:t>3F</a:t>
            </a:r>
            <a:r>
              <a:rPr lang="zh-TW" altLang="en-US" b="1" dirty="0"/>
              <a:t>廣場將隔一個空間。</a:t>
            </a:r>
          </a:p>
          <a:p>
            <a:r>
              <a:rPr lang="en-US" altLang="zh-TW" b="1" dirty="0"/>
              <a:t>(4)</a:t>
            </a:r>
            <a:r>
              <a:rPr lang="zh-TW" altLang="en-US" b="1" dirty="0"/>
              <a:t>廂房：怡情廳。</a:t>
            </a:r>
            <a:endParaRPr lang="en-US" altLang="zh-TW" b="1" dirty="0"/>
          </a:p>
          <a:p>
            <a:r>
              <a:rPr lang="zh-TW" altLang="en-US" b="1" dirty="0"/>
              <a:t>以上只能放置本校</a:t>
            </a:r>
            <a:r>
              <a:rPr lang="zh-TW" altLang="zh-TW" b="1" dirty="0">
                <a:solidFill>
                  <a:srgbClr val="FF6699"/>
                </a:solidFill>
              </a:rPr>
              <a:t>垃圾車不收之大型</a:t>
            </a:r>
            <a:r>
              <a:rPr lang="zh-TW" altLang="en-US" b="1" dirty="0">
                <a:solidFill>
                  <a:srgbClr val="FF6699"/>
                </a:solidFill>
              </a:rPr>
              <a:t>廢棄品</a:t>
            </a:r>
            <a:r>
              <a:rPr lang="zh-TW" altLang="zh-TW" b="1" dirty="0"/>
              <a:t>，一般</a:t>
            </a:r>
            <a:r>
              <a:rPr lang="zh-TW" altLang="en-US" b="1" dirty="0"/>
              <a:t>垃圾</a:t>
            </a:r>
            <a:r>
              <a:rPr lang="en-US" altLang="zh-TW" b="1" dirty="0"/>
              <a:t>/</a:t>
            </a:r>
            <a:r>
              <a:rPr lang="zh-TW" altLang="zh-TW" b="1" dirty="0"/>
              <a:t>廢棄物</a:t>
            </a:r>
            <a:r>
              <a:rPr lang="zh-TW" altLang="en-US" b="1" dirty="0"/>
              <a:t>，</a:t>
            </a:r>
            <a:r>
              <a:rPr lang="zh-TW" altLang="zh-TW" b="1" dirty="0"/>
              <a:t>請社團依照本校定點清運時刻表，自行安排專人丟棄。</a:t>
            </a:r>
            <a:endParaRPr lang="en-US" altLang="zh-TW" b="1" dirty="0"/>
          </a:p>
          <a:p>
            <a:pPr marL="0" indent="0">
              <a:buNone/>
            </a:pPr>
            <a:r>
              <a:rPr lang="zh-TW" altLang="en-US" dirty="0"/>
              <a:t>（ 環安中心首頁常用連結「校園垃圾清運時刻路線圖）</a:t>
            </a:r>
            <a:endParaRPr lang="zh-TW" altLang="zh-TW" dirty="0"/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246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DCF912-F587-4465-9532-034AE70F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D9139455-5BA4-42EF-A907-B87DCC24C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128" y="-4414"/>
            <a:ext cx="9572648" cy="6767436"/>
          </a:xfrm>
        </p:spPr>
      </p:pic>
    </p:spTree>
    <p:extLst>
      <p:ext uri="{BB962C8B-B14F-4D97-AF65-F5344CB8AC3E}">
        <p14:creationId xmlns:p14="http://schemas.microsoft.com/office/powerpoint/2010/main" val="392894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/>
              <a:t>考評重點：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5461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dirty="0"/>
              <a:t>（一）環境整潔考評項目</a:t>
            </a:r>
            <a:r>
              <a:rPr lang="en-US" altLang="zh-TW" dirty="0"/>
              <a:t>60</a:t>
            </a:r>
            <a:r>
              <a:rPr lang="zh-TW" altLang="en-US" dirty="0"/>
              <a:t>％：</a:t>
            </a:r>
          </a:p>
          <a:p>
            <a:pPr>
              <a:buNone/>
            </a:pPr>
            <a:r>
              <a:rPr lang="zh-TW" altLang="en-US" dirty="0"/>
              <a:t>             天花板及地面</a:t>
            </a:r>
            <a:r>
              <a:rPr lang="en-US" altLang="zh-TW" dirty="0"/>
              <a:t>20</a:t>
            </a:r>
            <a:r>
              <a:rPr lang="zh-TW" altLang="en-US" dirty="0"/>
              <a:t>％、室內外牆面</a:t>
            </a:r>
            <a:r>
              <a:rPr lang="en-US" altLang="zh-TW" dirty="0"/>
              <a:t>15</a:t>
            </a:r>
            <a:r>
              <a:rPr lang="zh-TW" altLang="en-US" dirty="0"/>
              <a:t>％、</a:t>
            </a:r>
            <a:endParaRPr lang="en-US" altLang="zh-TW" dirty="0"/>
          </a:p>
          <a:p>
            <a:pPr>
              <a:buNone/>
            </a:pPr>
            <a:r>
              <a:rPr lang="zh-TW" altLang="en-US" dirty="0"/>
              <a:t>             門窗</a:t>
            </a:r>
            <a:r>
              <a:rPr lang="en-US" altLang="zh-TW" dirty="0"/>
              <a:t>10</a:t>
            </a:r>
            <a:r>
              <a:rPr lang="zh-TW" altLang="en-US" dirty="0"/>
              <a:t>％、桌櫃及物品陳列</a:t>
            </a:r>
            <a:r>
              <a:rPr lang="en-US" altLang="zh-TW" dirty="0"/>
              <a:t>10</a:t>
            </a:r>
            <a:r>
              <a:rPr lang="zh-TW" altLang="en-US" dirty="0"/>
              <a:t>％、</a:t>
            </a:r>
            <a:endParaRPr lang="en-US" altLang="zh-TW" dirty="0"/>
          </a:p>
          <a:p>
            <a:pPr>
              <a:buNone/>
            </a:pPr>
            <a:r>
              <a:rPr lang="zh-TW" altLang="en-US" dirty="0"/>
              <a:t>             走道公共區域</a:t>
            </a:r>
            <a:r>
              <a:rPr lang="en-US" altLang="zh-TW" dirty="0"/>
              <a:t>5</a:t>
            </a:r>
            <a:r>
              <a:rPr lang="zh-TW" altLang="en-US" dirty="0"/>
              <a:t>％。</a:t>
            </a:r>
            <a:endParaRPr lang="en-US" altLang="zh-TW" dirty="0"/>
          </a:p>
          <a:p>
            <a:pPr>
              <a:buNone/>
            </a:pPr>
            <a:endParaRPr lang="zh-TW" altLang="en-US" dirty="0"/>
          </a:p>
          <a:p>
            <a:pPr>
              <a:buNone/>
            </a:pPr>
            <a:r>
              <a:rPr lang="zh-TW" altLang="en-US" dirty="0"/>
              <a:t>（二）</a:t>
            </a:r>
            <a:r>
              <a:rPr lang="zh-TW" altLang="en-US" b="1" u="sng" dirty="0">
                <a:solidFill>
                  <a:srgbClr val="FF0000"/>
                </a:solidFill>
              </a:rPr>
              <a:t>公共安全檢查項目</a:t>
            </a:r>
            <a:r>
              <a:rPr lang="en-US" altLang="zh-TW" dirty="0"/>
              <a:t>40</a:t>
            </a:r>
            <a:r>
              <a:rPr lang="zh-TW" altLang="en-US" dirty="0"/>
              <a:t>％：</a:t>
            </a:r>
            <a:endParaRPr lang="en-US" altLang="zh-TW" dirty="0"/>
          </a:p>
          <a:p>
            <a:pPr>
              <a:buNone/>
            </a:pPr>
            <a:r>
              <a:rPr lang="zh-TW" altLang="en-US" dirty="0"/>
              <a:t>             不得使用或留置危險、易燃、易腐之物品</a:t>
            </a:r>
            <a:endParaRPr lang="en-US" altLang="zh-TW" dirty="0"/>
          </a:p>
          <a:p>
            <a:pPr>
              <a:buNone/>
            </a:pPr>
            <a:r>
              <a:rPr lang="en-US" altLang="zh-TW" dirty="0"/>
              <a:t>             </a:t>
            </a:r>
            <a:r>
              <a:rPr lang="zh-TW" altLang="en-US" dirty="0"/>
              <a:t>、瓦斯桶，以及是否違規使用電器用品。</a:t>
            </a:r>
            <a:endParaRPr lang="en-US" altLang="zh-TW" dirty="0"/>
          </a:p>
          <a:p>
            <a:pPr>
              <a:buNone/>
            </a:pPr>
            <a:r>
              <a:rPr lang="zh-TW" altLang="en-US" dirty="0"/>
              <a:t>           （社辦內禁止炊膳［含使用瓦斯爐、電磁爐、</a:t>
            </a:r>
            <a:endParaRPr lang="en-US" altLang="zh-TW" dirty="0"/>
          </a:p>
          <a:p>
            <a:pPr>
              <a:buNone/>
            </a:pPr>
            <a:r>
              <a:rPr lang="zh-TW" altLang="en-US" dirty="0"/>
              <a:t>             電湯匙或其他烹飪用具］及使用未經申請之各</a:t>
            </a:r>
            <a:endParaRPr lang="en-US" altLang="zh-TW" dirty="0"/>
          </a:p>
          <a:p>
            <a:pPr>
              <a:buNone/>
            </a:pPr>
            <a:r>
              <a:rPr lang="zh-TW" altLang="en-US" dirty="0"/>
              <a:t>             類高耗電量電器［如電鍋、微波爐、電磁爐、</a:t>
            </a:r>
            <a:endParaRPr lang="en-US" altLang="zh-TW" dirty="0"/>
          </a:p>
          <a:p>
            <a:pPr>
              <a:buNone/>
            </a:pPr>
            <a:r>
              <a:rPr lang="zh-TW" altLang="en-US" dirty="0"/>
              <a:t>             冰箱等］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500034" y="214290"/>
            <a:ext cx="8472518" cy="5286392"/>
          </a:xfrm>
        </p:spPr>
        <p:txBody>
          <a:bodyPr>
            <a:noAutofit/>
          </a:bodyPr>
          <a:lstStyle/>
          <a:p>
            <a:pPr fontAlgn="auto">
              <a:buNone/>
            </a:pPr>
            <a:r>
              <a:rPr lang="zh-TW" altLang="en-US" sz="2400" dirty="0"/>
              <a:t>獎</a:t>
            </a:r>
            <a:r>
              <a:rPr lang="en-US" sz="2400" dirty="0"/>
              <a:t>    </a:t>
            </a:r>
            <a:r>
              <a:rPr lang="zh-TW" altLang="en-US" sz="2400" dirty="0"/>
              <a:t>懲：</a:t>
            </a:r>
          </a:p>
          <a:p>
            <a:pPr fontAlgn="auto">
              <a:buNone/>
            </a:pPr>
            <a:r>
              <a:rPr lang="zh-TW" altLang="en-US" sz="2400" dirty="0"/>
              <a:t>（一）本項競賽成績評分</a:t>
            </a:r>
            <a:r>
              <a:rPr lang="en-US" sz="2400" dirty="0"/>
              <a:t>59</a:t>
            </a:r>
            <a:r>
              <a:rPr lang="zh-TW" altLang="en-US" sz="2400" dirty="0"/>
              <a:t>分以下為不及格。</a:t>
            </a:r>
          </a:p>
          <a:p>
            <a:pPr fontAlgn="auto">
              <a:buNone/>
            </a:pPr>
            <a:r>
              <a:rPr lang="zh-TW" altLang="en-US" sz="2400" dirty="0"/>
              <a:t>（二）競賽成績以分區評審之優良社團共</a:t>
            </a:r>
            <a:r>
              <a:rPr lang="en-US" sz="2400" dirty="0"/>
              <a:t>11</a:t>
            </a:r>
            <a:r>
              <a:rPr lang="zh-TW" altLang="en-US" sz="2400" dirty="0"/>
              <a:t>個社團，</a:t>
            </a:r>
            <a:endParaRPr lang="en-US" altLang="zh-TW" sz="2400" dirty="0"/>
          </a:p>
          <a:p>
            <a:pPr fontAlgn="auto">
              <a:buNone/>
            </a:pPr>
            <a:r>
              <a:rPr lang="zh-TW" altLang="en-US" sz="2400" dirty="0"/>
              <a:t>             頒發獎狀及禮券</a:t>
            </a:r>
            <a:r>
              <a:rPr lang="en-US" sz="2400" dirty="0"/>
              <a:t>1000</a:t>
            </a:r>
            <a:r>
              <a:rPr lang="zh-TW" altLang="en-US" sz="2400" dirty="0"/>
              <a:t>元整。</a:t>
            </a:r>
          </a:p>
          <a:p>
            <a:pPr fontAlgn="auto">
              <a:buNone/>
            </a:pPr>
            <a:r>
              <a:rPr lang="zh-TW" altLang="en-US" sz="2400" dirty="0"/>
              <a:t>（三）成績不及格或評審缺失事實註記應改善事項之社團，</a:t>
            </a:r>
            <a:endParaRPr lang="en-US" altLang="zh-TW" sz="2400" dirty="0"/>
          </a:p>
          <a:p>
            <a:pPr fontAlgn="auto">
              <a:buNone/>
            </a:pPr>
            <a:r>
              <a:rPr lang="zh-TW" altLang="en-US" sz="2400" dirty="0"/>
              <a:t>             由課外活動組另行通知複檢，複檢結果仍未改善者，</a:t>
            </a:r>
            <a:endParaRPr lang="en-US" altLang="zh-TW" sz="2400" dirty="0"/>
          </a:p>
          <a:p>
            <a:pPr fontAlgn="auto">
              <a:buNone/>
            </a:pPr>
            <a:r>
              <a:rPr lang="zh-TW" altLang="en-US" sz="2400" dirty="0"/>
              <a:t>             社團負責人可依情節輕重議處，社團扣減本年度補助</a:t>
            </a:r>
            <a:endParaRPr lang="en-US" altLang="zh-TW" sz="2400" dirty="0"/>
          </a:p>
          <a:p>
            <a:pPr fontAlgn="auto">
              <a:buNone/>
            </a:pPr>
            <a:r>
              <a:rPr lang="zh-TW" altLang="en-US" sz="2400" dirty="0"/>
              <a:t>             經費</a:t>
            </a:r>
            <a:r>
              <a:rPr lang="en-US" sz="2400" dirty="0"/>
              <a:t>1000</a:t>
            </a:r>
            <a:r>
              <a:rPr lang="zh-TW" altLang="en-US" sz="2400" dirty="0"/>
              <a:t>元或參與勞動服務</a:t>
            </a:r>
            <a:r>
              <a:rPr lang="en-US" sz="2400" dirty="0"/>
              <a:t>8</a:t>
            </a:r>
            <a:r>
              <a:rPr lang="zh-TW" altLang="en-US" sz="2400" dirty="0"/>
              <a:t>小時並</a:t>
            </a:r>
            <a:r>
              <a:rPr lang="zh-TW" altLang="en-US" sz="2400" dirty="0">
                <a:solidFill>
                  <a:srgbClr val="FF0000"/>
                </a:solidFill>
              </a:rPr>
              <a:t>調整或停止使用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 fontAlgn="auto">
              <a:buNone/>
            </a:pPr>
            <a:r>
              <a:rPr lang="zh-TW" altLang="en-US" sz="2400" dirty="0">
                <a:solidFill>
                  <a:srgbClr val="FF0000"/>
                </a:solidFill>
              </a:rPr>
              <a:t>             社團辦公室</a:t>
            </a:r>
            <a:r>
              <a:rPr lang="zh-TW" altLang="en-US" sz="2400" dirty="0"/>
              <a:t>。</a:t>
            </a:r>
          </a:p>
          <a:p>
            <a:pPr>
              <a:buNone/>
            </a:pPr>
            <a:r>
              <a:rPr lang="zh-TW" altLang="en-US" sz="2400" dirty="0"/>
              <a:t>（四）公共安全檢查項目，如有危及公共安全之器具物品須</a:t>
            </a:r>
            <a:endParaRPr lang="en-US" altLang="zh-TW" sz="2400" dirty="0"/>
          </a:p>
          <a:p>
            <a:pPr>
              <a:buNone/>
            </a:pPr>
            <a:r>
              <a:rPr lang="zh-TW" altLang="en-US" sz="2400" dirty="0"/>
              <a:t>             立即自行移除，並由課外活動組另行一次通知複檢， </a:t>
            </a:r>
            <a:endParaRPr lang="en-US" altLang="zh-TW" sz="2400" dirty="0"/>
          </a:p>
          <a:p>
            <a:pPr>
              <a:buNone/>
            </a:pPr>
            <a:r>
              <a:rPr lang="zh-TW" altLang="en-US" sz="2400" dirty="0"/>
              <a:t>             複檢結果仍未改善者，社團負責人可依情節輕重議處</a:t>
            </a:r>
            <a:endParaRPr lang="en-US" altLang="zh-TW" sz="2400" dirty="0"/>
          </a:p>
          <a:p>
            <a:pPr>
              <a:buNone/>
            </a:pPr>
            <a:r>
              <a:rPr lang="zh-TW" altLang="en-US" sz="2400" dirty="0"/>
              <a:t>             ，社團扣減本年度補助經費新台幣</a:t>
            </a:r>
            <a:r>
              <a:rPr lang="en-US" sz="2400" dirty="0"/>
              <a:t>1000</a:t>
            </a:r>
            <a:r>
              <a:rPr lang="zh-TW" altLang="en-US" sz="2400" dirty="0"/>
              <a:t>元整或參與勞</a:t>
            </a:r>
            <a:endParaRPr lang="en-US" altLang="zh-TW" sz="2400" dirty="0"/>
          </a:p>
          <a:p>
            <a:pPr>
              <a:buNone/>
            </a:pPr>
            <a:r>
              <a:rPr lang="zh-TW" altLang="en-US" sz="2400" dirty="0"/>
              <a:t>              動服務</a:t>
            </a:r>
            <a:r>
              <a:rPr lang="en-US" sz="2400" dirty="0"/>
              <a:t>8</a:t>
            </a:r>
            <a:r>
              <a:rPr lang="zh-TW" altLang="en-US" sz="2400" dirty="0"/>
              <a:t>小時，並</a:t>
            </a:r>
            <a:r>
              <a:rPr lang="zh-TW" altLang="en-US" sz="2400" dirty="0">
                <a:solidFill>
                  <a:srgbClr val="FF0000"/>
                </a:solidFill>
              </a:rPr>
              <a:t>調整或停止使用社團辦公室</a:t>
            </a:r>
            <a:r>
              <a:rPr lang="zh-TW" altLang="en-US" sz="2400" dirty="0"/>
              <a:t>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zh-TW" altLang="en-US" dirty="0"/>
              <a:t>本次競賽將加強公共安全項目之評分，經查核若各社辦室尚有下列疏失，</a:t>
            </a:r>
            <a:r>
              <a:rPr lang="zh-TW" altLang="en-US" u="sng" dirty="0"/>
              <a:t>危害公共安全</a:t>
            </a:r>
            <a:r>
              <a:rPr lang="zh-TW" altLang="en-US" dirty="0"/>
              <a:t>，將依獎懲第七條第四項論處：</a:t>
            </a:r>
          </a:p>
          <a:p>
            <a:pPr lvl="1"/>
            <a:r>
              <a:rPr lang="zh-TW" altLang="en-US" dirty="0"/>
              <a:t>於社辦室內使用電鍋、微波爐、電磁爐、冰箱</a:t>
            </a:r>
            <a:r>
              <a:rPr lang="en-US" dirty="0"/>
              <a:t>...</a:t>
            </a:r>
            <a:r>
              <a:rPr lang="zh-TW" altLang="en-US" dirty="0"/>
              <a:t>等高耗電量電器，若社辦因</a:t>
            </a:r>
            <a:r>
              <a:rPr lang="zh-TW" altLang="en-US" b="1" u="sng" dirty="0">
                <a:solidFill>
                  <a:srgbClr val="FF0000"/>
                </a:solidFill>
              </a:rPr>
              <a:t>必要性</a:t>
            </a:r>
            <a:r>
              <a:rPr lang="zh-TW" altLang="en-US" dirty="0"/>
              <a:t>須使用高耗電量電器，於</a:t>
            </a:r>
            <a:r>
              <a:rPr lang="en-US" dirty="0"/>
              <a:t>111</a:t>
            </a:r>
            <a:r>
              <a:rPr lang="zh-TW" altLang="en-US" dirty="0"/>
              <a:t>年</a:t>
            </a:r>
            <a:r>
              <a:rPr lang="en-US" dirty="0"/>
              <a:t>10</a:t>
            </a:r>
            <a:r>
              <a:rPr lang="zh-TW" altLang="en-US" dirty="0"/>
              <a:t>月</a:t>
            </a:r>
            <a:r>
              <a:rPr lang="en-US" altLang="zh-TW" dirty="0"/>
              <a:t>7</a:t>
            </a:r>
            <a:r>
              <a:rPr lang="zh-TW" altLang="en-US" dirty="0"/>
              <a:t>日前送綜合申請表提出申請。</a:t>
            </a:r>
          </a:p>
          <a:p>
            <a:pPr lvl="1"/>
            <a:r>
              <a:rPr lang="zh-TW" altLang="en-US" dirty="0"/>
              <a:t>將設備及延長線插座設置於窗戶或排風機下，未注意雨水侵入等問題。</a:t>
            </a:r>
          </a:p>
          <a:p>
            <a:pPr lvl="1"/>
            <a:r>
              <a:rPr lang="zh-TW" altLang="en-US" dirty="0"/>
              <a:t>於原插座上接用多孔插座頭，易產生接觸不良，影響用電安全。</a:t>
            </a:r>
          </a:p>
          <a:p>
            <a:pPr lvl="1"/>
            <a:r>
              <a:rPr lang="zh-TW" altLang="en-US" dirty="0"/>
              <a:t>使用多孔插座延長線，易形成負載過大，溫度升高，造成電氣事故。</a:t>
            </a:r>
          </a:p>
          <a:p>
            <a:pPr lvl="1"/>
            <a:r>
              <a:rPr lang="zh-TW" altLang="en-US" dirty="0"/>
              <a:t>電器放置在易燃品之上，或在電器旁堆置紙張及易燃物。</a:t>
            </a:r>
          </a:p>
          <a:p>
            <a:pPr lvl="1"/>
            <a:r>
              <a:rPr lang="zh-TW" altLang="en-US" dirty="0"/>
              <a:t>於社團辦公室內放置危險易燃物品，如瓦斯罐、瓦斯桶等。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zh-TW" altLang="en-US" dirty="0"/>
              <a:t>●垃圾不落地：</a:t>
            </a:r>
          </a:p>
          <a:p>
            <a:pPr>
              <a:buNone/>
            </a:pPr>
            <a:r>
              <a:rPr lang="zh-TW" altLang="en-US" dirty="0"/>
              <a:t>　</a:t>
            </a:r>
            <a:r>
              <a:rPr lang="en-US" dirty="0"/>
              <a:t>(1)</a:t>
            </a:r>
            <a:r>
              <a:rPr lang="zh-TW" altLang="en-US" dirty="0"/>
              <a:t>校園垃圾車每日清運，行經學生活動中心東側</a:t>
            </a:r>
            <a:r>
              <a:rPr lang="en-US" dirty="0"/>
              <a:t>(</a:t>
            </a:r>
            <a:r>
              <a:rPr lang="zh-TW" altLang="en-US" dirty="0"/>
              <a:t>近圖書館</a:t>
            </a:r>
            <a:r>
              <a:rPr lang="en-US" dirty="0"/>
              <a:t>)</a:t>
            </a:r>
            <a:r>
              <a:rPr lang="zh-TW" altLang="en-US" dirty="0"/>
              <a:t>約為</a:t>
            </a:r>
            <a:r>
              <a:rPr lang="en-US" altLang="zh-TW" dirty="0"/>
              <a:t>10</a:t>
            </a:r>
            <a:r>
              <a:rPr lang="en-US" dirty="0"/>
              <a:t>:30~10:40</a:t>
            </a:r>
            <a:r>
              <a:rPr lang="zh-TW" altLang="en-US" dirty="0"/>
              <a:t>。</a:t>
            </a:r>
          </a:p>
          <a:p>
            <a:pPr>
              <a:buNone/>
            </a:pPr>
            <a:r>
              <a:rPr lang="zh-TW" altLang="en-US" dirty="0"/>
              <a:t>　</a:t>
            </a:r>
            <a:r>
              <a:rPr lang="en-US" dirty="0"/>
              <a:t>(2)</a:t>
            </a:r>
            <a:r>
              <a:rPr lang="zh-TW" altLang="en-US" dirty="0"/>
              <a:t>不可直接丟棄</a:t>
            </a:r>
            <a:r>
              <a:rPr lang="zh-TW" altLang="en-US"/>
              <a:t>垃圾於路邊，</a:t>
            </a:r>
            <a:r>
              <a:rPr lang="zh-TW" altLang="en-US" dirty="0"/>
              <a:t>必須等垃圾車到達，協助垃圾上車，方可離開。</a:t>
            </a:r>
          </a:p>
          <a:p>
            <a:pPr>
              <a:buNone/>
            </a:pPr>
            <a:r>
              <a:rPr lang="zh-TW" altLang="en-US" dirty="0"/>
              <a:t>　</a:t>
            </a:r>
            <a:r>
              <a:rPr lang="en-US" dirty="0"/>
              <a:t>(3)</a:t>
            </a:r>
            <a:r>
              <a:rPr lang="zh-TW" altLang="en-US" dirty="0"/>
              <a:t>社團進行大掃除，須配合以上時間進行垃圾丟棄。</a:t>
            </a: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en-US" dirty="0"/>
              <a:t>●資源回收日：</a:t>
            </a:r>
          </a:p>
          <a:p>
            <a:pPr>
              <a:buNone/>
            </a:pPr>
            <a:r>
              <a:rPr lang="zh-TW" altLang="en-US" dirty="0"/>
              <a:t>　</a:t>
            </a:r>
            <a:r>
              <a:rPr lang="en-US" dirty="0"/>
              <a:t>(1)</a:t>
            </a:r>
            <a:r>
              <a:rPr lang="zh-TW" altLang="en-US" dirty="0"/>
              <a:t>每周二清運餐盒及回收類（鐵鋁罐、可回收塑膠類、保特瓶、玻璃瓶及其他未列舉之資源物類）。</a:t>
            </a:r>
          </a:p>
          <a:p>
            <a:pPr>
              <a:buNone/>
            </a:pPr>
            <a:r>
              <a:rPr lang="zh-TW" altLang="en-US" dirty="0"/>
              <a:t>　</a:t>
            </a:r>
            <a:r>
              <a:rPr lang="en-US" dirty="0"/>
              <a:t>(2)</a:t>
            </a:r>
            <a:r>
              <a:rPr lang="zh-TW" altLang="en-US" dirty="0"/>
              <a:t>每周五清運餐盒及紙類。</a:t>
            </a:r>
          </a:p>
          <a:p>
            <a:pPr>
              <a:buNone/>
            </a:pPr>
            <a:r>
              <a:rPr lang="zh-TW" altLang="en-US" dirty="0"/>
              <a:t>　</a:t>
            </a:r>
            <a:r>
              <a:rPr lang="en-US" dirty="0"/>
              <a:t>(3)</a:t>
            </a:r>
            <a:r>
              <a:rPr lang="zh-TW" altLang="en-US" dirty="0"/>
              <a:t>社團有大量資源回收垃圾要丟棄，須配合資源回收車時間進行丟棄（須協助垃圾上車後，方可離開）。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883</Words>
  <Application>Microsoft Office PowerPoint</Application>
  <PresentationFormat>如螢幕大小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新細明體</vt:lpstr>
      <vt:lpstr>Arial</vt:lpstr>
      <vt:lpstr>Calibri</vt:lpstr>
      <vt:lpstr>Office 佈景主題</vt:lpstr>
      <vt:lpstr>學生社團辦公室環境整潔競賽</vt:lpstr>
      <vt:lpstr>大型廢棄品暫放位置</vt:lpstr>
      <vt:lpstr>PowerPoint 簡報</vt:lpstr>
      <vt:lpstr>考評重點：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學生社團辦公室環境整潔競賽</dc:title>
  <dc:creator>user</dc:creator>
  <cp:lastModifiedBy>admin</cp:lastModifiedBy>
  <cp:revision>34</cp:revision>
  <dcterms:created xsi:type="dcterms:W3CDTF">2020-03-02T02:16:58Z</dcterms:created>
  <dcterms:modified xsi:type="dcterms:W3CDTF">2022-08-16T03:29:16Z</dcterms:modified>
</cp:coreProperties>
</file>