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7" r:id="rId8"/>
    <p:sldId id="268" r:id="rId9"/>
    <p:sldId id="290" r:id="rId10"/>
    <p:sldId id="264" r:id="rId11"/>
    <p:sldId id="275" r:id="rId12"/>
    <p:sldId id="276" r:id="rId13"/>
    <p:sldId id="277" r:id="rId14"/>
    <p:sldId id="271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5" r:id="rId23"/>
  </p:sldIdLst>
  <p:sldSz cx="18288000" cy="10287000"/>
  <p:notesSz cx="6858000" cy="9144000"/>
  <p:embeddedFontLst>
    <p:embeddedFont>
      <p:font typeface="王漢宗勘流亭" panose="02020500000000000000" charset="-12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loud Condensed" panose="02020500000000000000" charset="0"/>
      <p:regular r:id="rId29"/>
    </p:embeddedFont>
    <p:embeddedFont>
      <p:font typeface="Cloud Condensed Bold" panose="02020500000000000000" charset="0"/>
      <p:regular r:id="rId30"/>
    </p:embeddedFont>
    <p:embeddedFont>
      <p:font typeface="Cloud Condensed Bold Italics" panose="02020500000000000000" charset="-34"/>
      <p:regular r:id="rId31"/>
    </p:embeddedFont>
    <p:embeddedFont>
      <p:font typeface="Cooper Black" panose="0208090404030B020404" pitchFamily="18" charset="0"/>
      <p:regular r:id="rId32"/>
    </p:embeddedFont>
    <p:embeddedFont>
      <p:font typeface="TAN Meringue" charset="0"/>
      <p:regular r:id="rId33"/>
    </p:embeddedFont>
    <p:embeddedFont>
      <p:font typeface="標楷體" panose="03000509000000000000" pitchFamily="65" charset="-12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G ARIES" initials="CA" lastIdx="1" clrIdx="0">
    <p:extLst>
      <p:ext uri="{19B8F6BF-5375-455C-9EA6-DF929625EA0E}">
        <p15:presenceInfo xmlns:p15="http://schemas.microsoft.com/office/powerpoint/2012/main" userId="e07ef709175992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4622" autoAdjust="0"/>
  </p:normalViewPr>
  <p:slideViewPr>
    <p:cSldViewPr>
      <p:cViewPr varScale="1">
        <p:scale>
          <a:sx n="60" d="100"/>
          <a:sy n="60" d="100"/>
        </p:scale>
        <p:origin x="927" y="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hyperlink" Target="https://forms.gle/dsnjnyZE5eDmPXYP9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294344">
            <a:off x="15058286" y="72622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41099">
            <a:off x="16227382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527996">
            <a:off x="16747399" y="-663098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04222" y="4703867"/>
            <a:ext cx="1613035" cy="1338421"/>
          </a:xfrm>
          <a:custGeom>
            <a:avLst/>
            <a:gdLst/>
            <a:ahLst/>
            <a:cxnLst/>
            <a:rect l="l" t="t" r="r" b="b"/>
            <a:pathLst>
              <a:path w="1613035" h="1338421">
                <a:moveTo>
                  <a:pt x="1613036" y="1338421"/>
                </a:moveTo>
                <a:lnTo>
                  <a:pt x="0" y="1338421"/>
                </a:lnTo>
                <a:lnTo>
                  <a:pt x="0" y="0"/>
                </a:lnTo>
                <a:lnTo>
                  <a:pt x="1613036" y="0"/>
                </a:lnTo>
                <a:lnTo>
                  <a:pt x="1613036" y="133842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144305" b="-3396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70742" y="3830389"/>
            <a:ext cx="1613035" cy="1338421"/>
          </a:xfrm>
          <a:custGeom>
            <a:avLst/>
            <a:gdLst/>
            <a:ahLst/>
            <a:cxnLst/>
            <a:rect l="l" t="t" r="r" b="b"/>
            <a:pathLst>
              <a:path w="1613035" h="1338421">
                <a:moveTo>
                  <a:pt x="0" y="0"/>
                </a:moveTo>
                <a:lnTo>
                  <a:pt x="1613036" y="0"/>
                </a:lnTo>
                <a:lnTo>
                  <a:pt x="1613036" y="1338420"/>
                </a:lnTo>
                <a:lnTo>
                  <a:pt x="0" y="1338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144305" b="-33966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70742" y="3952723"/>
            <a:ext cx="12746516" cy="1530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32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115年社團學生評鑑簡報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468217" y="7420035"/>
            <a:ext cx="3351565" cy="551340"/>
            <a:chOff x="0" y="0"/>
            <a:chExt cx="2470483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70483" cy="406400"/>
            </a:xfrm>
            <a:custGeom>
              <a:avLst/>
              <a:gdLst/>
              <a:ahLst/>
              <a:cxnLst/>
              <a:rect l="l" t="t" r="r" b="b"/>
              <a:pathLst>
                <a:path w="2470483" h="406400">
                  <a:moveTo>
                    <a:pt x="2267283" y="0"/>
                  </a:moveTo>
                  <a:cubicBezTo>
                    <a:pt x="2379507" y="0"/>
                    <a:pt x="2470483" y="90976"/>
                    <a:pt x="2470483" y="203200"/>
                  </a:cubicBezTo>
                  <a:cubicBezTo>
                    <a:pt x="2470483" y="315424"/>
                    <a:pt x="2379507" y="406400"/>
                    <a:pt x="226728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2470483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805210" y="7360107"/>
            <a:ext cx="2677579" cy="575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課外活動組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459484" y="8165642"/>
            <a:ext cx="1369032" cy="427238"/>
            <a:chOff x="0" y="0"/>
            <a:chExt cx="1302259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02259" cy="406400"/>
            </a:xfrm>
            <a:custGeom>
              <a:avLst/>
              <a:gdLst/>
              <a:ahLst/>
              <a:cxnLst/>
              <a:rect l="l" t="t" r="r" b="b"/>
              <a:pathLst>
                <a:path w="1302259" h="406400">
                  <a:moveTo>
                    <a:pt x="1099059" y="0"/>
                  </a:moveTo>
                  <a:cubicBezTo>
                    <a:pt x="1211283" y="0"/>
                    <a:pt x="1302259" y="90976"/>
                    <a:pt x="1302259" y="203200"/>
                  </a:cubicBezTo>
                  <a:cubicBezTo>
                    <a:pt x="1302259" y="315424"/>
                    <a:pt x="1211283" y="406400"/>
                    <a:pt x="109905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302259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805209" y="8119538"/>
            <a:ext cx="2677579" cy="45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11</a:t>
            </a:r>
            <a:r>
              <a:rPr lang="en-US" altLang="zh-TW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5</a:t>
            </a: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</a:t>
            </a:r>
            <a:r>
              <a:rPr lang="en-US" altLang="zh-TW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02</a:t>
            </a: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.</a:t>
            </a:r>
            <a:r>
              <a:rPr lang="en-US" altLang="zh-TW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24</a:t>
            </a:r>
            <a:endParaRPr lang="en-US" sz="2799" dirty="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sp>
        <p:nvSpPr>
          <p:cNvPr id="25" name="Freeform 25"/>
          <p:cNvSpPr/>
          <p:nvPr/>
        </p:nvSpPr>
        <p:spPr>
          <a:xfrm rot="-3157499">
            <a:off x="364437" y="3204740"/>
            <a:ext cx="450617" cy="1063402"/>
          </a:xfrm>
          <a:custGeom>
            <a:avLst/>
            <a:gdLst/>
            <a:ahLst/>
            <a:cxnLst/>
            <a:rect l="l" t="t" r="r" b="b"/>
            <a:pathLst>
              <a:path w="450617" h="1063402">
                <a:moveTo>
                  <a:pt x="0" y="0"/>
                </a:moveTo>
                <a:lnTo>
                  <a:pt x="450616" y="0"/>
                </a:lnTo>
                <a:lnTo>
                  <a:pt x="450616" y="1063402"/>
                </a:lnTo>
                <a:lnTo>
                  <a:pt x="0" y="1063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106868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101248" y="4224335"/>
            <a:ext cx="4822439" cy="3205165"/>
            <a:chOff x="0" y="0"/>
            <a:chExt cx="3173253" cy="2801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73253" cy="280170"/>
            </a:xfrm>
            <a:custGeom>
              <a:avLst/>
              <a:gdLst/>
              <a:ahLst/>
              <a:cxnLst/>
              <a:rect l="l" t="t" r="r" b="b"/>
              <a:pathLst>
                <a:path w="3173253" h="280170">
                  <a:moveTo>
                    <a:pt x="10924" y="0"/>
                  </a:moveTo>
                  <a:lnTo>
                    <a:pt x="3162330" y="0"/>
                  </a:lnTo>
                  <a:cubicBezTo>
                    <a:pt x="3165227" y="0"/>
                    <a:pt x="3168005" y="1151"/>
                    <a:pt x="3170054" y="3199"/>
                  </a:cubicBezTo>
                  <a:cubicBezTo>
                    <a:pt x="3172102" y="5248"/>
                    <a:pt x="3173253" y="8026"/>
                    <a:pt x="3173253" y="10924"/>
                  </a:cubicBezTo>
                  <a:lnTo>
                    <a:pt x="3173253" y="269246"/>
                  </a:lnTo>
                  <a:cubicBezTo>
                    <a:pt x="3173253" y="272143"/>
                    <a:pt x="3172102" y="274922"/>
                    <a:pt x="3170054" y="276970"/>
                  </a:cubicBezTo>
                  <a:cubicBezTo>
                    <a:pt x="3168005" y="279019"/>
                    <a:pt x="3165227" y="280170"/>
                    <a:pt x="3162330" y="280170"/>
                  </a:cubicBezTo>
                  <a:lnTo>
                    <a:pt x="10924" y="280170"/>
                  </a:lnTo>
                  <a:cubicBezTo>
                    <a:pt x="8026" y="280170"/>
                    <a:pt x="5248" y="279019"/>
                    <a:pt x="3199" y="276970"/>
                  </a:cubicBezTo>
                  <a:cubicBezTo>
                    <a:pt x="1151" y="274922"/>
                    <a:pt x="0" y="272143"/>
                    <a:pt x="0" y="269246"/>
                  </a:cubicBezTo>
                  <a:lnTo>
                    <a:pt x="0" y="10924"/>
                  </a:lnTo>
                  <a:cubicBezTo>
                    <a:pt x="0" y="8026"/>
                    <a:pt x="1151" y="5248"/>
                    <a:pt x="3199" y="3199"/>
                  </a:cubicBezTo>
                  <a:cubicBezTo>
                    <a:pt x="5248" y="1151"/>
                    <a:pt x="8026" y="0"/>
                    <a:pt x="109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BCB792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3173253" cy="346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157552" y="3421032"/>
            <a:ext cx="4568414" cy="71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特優獎</a:t>
            </a:r>
            <a:r>
              <a:rPr lang="en-US" altLang="zh-TW" sz="2400" b="1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(</a:t>
            </a:r>
            <a:r>
              <a:rPr lang="zh-TW" altLang="en-US" sz="2400" b="1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各類組總平均成績第一名</a:t>
            </a:r>
            <a:r>
              <a:rPr lang="en-US" altLang="zh-TW" sz="2400" b="1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)</a:t>
            </a: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677EA4"/>
              </a:solidFill>
              <a:latin typeface="Cloud Condensed"/>
              <a:ea typeface="Cloud Condensed"/>
              <a:cs typeface="Cloud Condensed"/>
              <a:sym typeface="Cloud Condense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935589" y="1627041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獎勵辦法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32852" y="4192894"/>
            <a:ext cx="3963237" cy="2704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獎狀乙幀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獎金新台幣四仟元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社團指導老師獎狀乙幀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社長小功兩次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有功幹部</a:t>
            </a:r>
            <a:r>
              <a:rPr lang="en-US" altLang="zh-TW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(</a:t>
            </a: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限六名內</a:t>
            </a:r>
            <a:r>
              <a:rPr lang="en-US" altLang="zh-TW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)</a:t>
            </a: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記功乙次</a:t>
            </a: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E4BCADF0-F4B9-4AAE-BE38-C8FDFEBD8FDB}"/>
              </a:ext>
            </a:extLst>
          </p:cNvPr>
          <p:cNvGrpSpPr/>
          <p:nvPr/>
        </p:nvGrpSpPr>
        <p:grpSpPr>
          <a:xfrm>
            <a:off x="9524999" y="3315354"/>
            <a:ext cx="6210772" cy="3923920"/>
            <a:chOff x="3542828" y="2207539"/>
            <a:chExt cx="6210772" cy="3923920"/>
          </a:xfrm>
        </p:grpSpPr>
        <p:grpSp>
          <p:nvGrpSpPr>
            <p:cNvPr id="6" name="Group 6"/>
            <p:cNvGrpSpPr/>
            <p:nvPr/>
          </p:nvGrpSpPr>
          <p:grpSpPr>
            <a:xfrm>
              <a:off x="3542828" y="2207539"/>
              <a:ext cx="6210772" cy="3923920"/>
              <a:chOff x="-44591" y="-481509"/>
              <a:chExt cx="523178" cy="57584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4591" y="-481509"/>
                <a:ext cx="478587" cy="94339"/>
              </a:xfrm>
              <a:custGeom>
                <a:avLst/>
                <a:gdLst/>
                <a:ahLst/>
                <a:cxnLst/>
                <a:rect l="l" t="t" r="r" b="b"/>
                <a:pathLst>
                  <a:path w="478587" h="94339">
                    <a:moveTo>
                      <a:pt x="47169" y="0"/>
                    </a:moveTo>
                    <a:lnTo>
                      <a:pt x="431418" y="0"/>
                    </a:lnTo>
                    <a:cubicBezTo>
                      <a:pt x="457469" y="0"/>
                      <a:pt x="478587" y="21118"/>
                      <a:pt x="478587" y="47169"/>
                    </a:cubicBezTo>
                    <a:lnTo>
                      <a:pt x="478587" y="47169"/>
                    </a:lnTo>
                    <a:cubicBezTo>
                      <a:pt x="478587" y="59679"/>
                      <a:pt x="473618" y="71677"/>
                      <a:pt x="464772" y="80523"/>
                    </a:cubicBezTo>
                    <a:cubicBezTo>
                      <a:pt x="455926" y="89369"/>
                      <a:pt x="443928" y="94339"/>
                      <a:pt x="431418" y="94339"/>
                    </a:cubicBezTo>
                    <a:lnTo>
                      <a:pt x="47169" y="94339"/>
                    </a:lnTo>
                    <a:cubicBezTo>
                      <a:pt x="34659" y="94339"/>
                      <a:pt x="22662" y="89369"/>
                      <a:pt x="13816" y="80523"/>
                    </a:cubicBezTo>
                    <a:cubicBezTo>
                      <a:pt x="4970" y="71677"/>
                      <a:pt x="0" y="59679"/>
                      <a:pt x="0" y="47169"/>
                    </a:cubicBezTo>
                    <a:lnTo>
                      <a:pt x="0" y="47169"/>
                    </a:lnTo>
                    <a:cubicBezTo>
                      <a:pt x="0" y="34659"/>
                      <a:pt x="4970" y="22662"/>
                      <a:pt x="13816" y="13816"/>
                    </a:cubicBezTo>
                    <a:cubicBezTo>
                      <a:pt x="22662" y="4970"/>
                      <a:pt x="34659" y="0"/>
                      <a:pt x="4716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BCB792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478587" cy="161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3741398" y="2312541"/>
              <a:ext cx="5823829" cy="7135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zh-TW" altLang="en-US" sz="2400" b="1" dirty="0">
                  <a:solidFill>
                    <a:srgbClr val="677EA4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優等獎</a:t>
              </a:r>
              <a:r>
                <a:rPr lang="en-US" altLang="zh-TW" sz="2400" b="1" dirty="0">
                  <a:solidFill>
                    <a:srgbClr val="677EA4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(</a:t>
              </a:r>
              <a:r>
                <a:rPr lang="zh-TW" altLang="en-US" sz="2400" b="1" dirty="0">
                  <a:solidFill>
                    <a:srgbClr val="677EA4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各類組評鑑成績取前百分之十五</a:t>
              </a:r>
              <a:r>
                <a:rPr lang="en-US" altLang="zh-TW" sz="2400" b="1" dirty="0">
                  <a:solidFill>
                    <a:srgbClr val="677EA4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)</a:t>
              </a:r>
            </a:p>
            <a:p>
              <a:pPr algn="l">
                <a:lnSpc>
                  <a:spcPts val="2940"/>
                </a:lnSpc>
              </a:pPr>
              <a:endParaRPr lang="en-US" sz="21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endParaRPr>
            </a:p>
          </p:txBody>
        </p:sp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3D6A87C6-38F3-4F91-A355-B3F458EA1DFB}"/>
              </a:ext>
            </a:extLst>
          </p:cNvPr>
          <p:cNvGrpSpPr/>
          <p:nvPr/>
        </p:nvGrpSpPr>
        <p:grpSpPr>
          <a:xfrm>
            <a:off x="1878980" y="3310002"/>
            <a:ext cx="5162425" cy="1213724"/>
            <a:chOff x="0" y="-83779"/>
            <a:chExt cx="497732" cy="178118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61F7D9B-16AB-4359-9DC1-5B466799813B}"/>
                </a:ext>
              </a:extLst>
            </p:cNvPr>
            <p:cNvSpPr/>
            <p:nvPr/>
          </p:nvSpPr>
          <p:spPr>
            <a:xfrm>
              <a:off x="6050" y="-83779"/>
              <a:ext cx="491682" cy="94339"/>
            </a:xfrm>
            <a:custGeom>
              <a:avLst/>
              <a:gdLst/>
              <a:ahLst/>
              <a:cxnLst/>
              <a:rect l="l" t="t" r="r" b="b"/>
              <a:pathLst>
                <a:path w="478587" h="94339">
                  <a:moveTo>
                    <a:pt x="47169" y="0"/>
                  </a:moveTo>
                  <a:lnTo>
                    <a:pt x="431418" y="0"/>
                  </a:lnTo>
                  <a:cubicBezTo>
                    <a:pt x="457469" y="0"/>
                    <a:pt x="478587" y="21118"/>
                    <a:pt x="478587" y="47169"/>
                  </a:cubicBezTo>
                  <a:lnTo>
                    <a:pt x="478587" y="47169"/>
                  </a:lnTo>
                  <a:cubicBezTo>
                    <a:pt x="478587" y="59679"/>
                    <a:pt x="473618" y="71677"/>
                    <a:pt x="464772" y="80523"/>
                  </a:cubicBezTo>
                  <a:cubicBezTo>
                    <a:pt x="455926" y="89369"/>
                    <a:pt x="443928" y="94339"/>
                    <a:pt x="431418" y="94339"/>
                  </a:cubicBezTo>
                  <a:lnTo>
                    <a:pt x="47169" y="94339"/>
                  </a:lnTo>
                  <a:cubicBezTo>
                    <a:pt x="34659" y="94339"/>
                    <a:pt x="22662" y="89369"/>
                    <a:pt x="13816" y="80523"/>
                  </a:cubicBezTo>
                  <a:cubicBezTo>
                    <a:pt x="4970" y="71677"/>
                    <a:pt x="0" y="59679"/>
                    <a:pt x="0" y="47169"/>
                  </a:cubicBezTo>
                  <a:lnTo>
                    <a:pt x="0" y="47169"/>
                  </a:lnTo>
                  <a:cubicBezTo>
                    <a:pt x="0" y="34659"/>
                    <a:pt x="4970" y="22662"/>
                    <a:pt x="13816" y="13816"/>
                  </a:cubicBezTo>
                  <a:cubicBezTo>
                    <a:pt x="22662" y="4970"/>
                    <a:pt x="34659" y="0"/>
                    <a:pt x="471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134ECC2E-A679-4317-ACE9-6E4046F7EF8B}"/>
                </a:ext>
              </a:extLst>
            </p:cNvPr>
            <p:cNvSpPr txBox="1"/>
            <p:nvPr/>
          </p:nvSpPr>
          <p:spPr>
            <a:xfrm>
              <a:off x="0" y="-66675"/>
              <a:ext cx="478587" cy="161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12">
            <a:extLst>
              <a:ext uri="{FF2B5EF4-FFF2-40B4-BE49-F238E27FC236}">
                <a16:creationId xmlns:a16="http://schemas.microsoft.com/office/drawing/2014/main" id="{D08C6500-AC46-4F5D-8257-BBAEA86AC75D}"/>
              </a:ext>
            </a:extLst>
          </p:cNvPr>
          <p:cNvGrpSpPr/>
          <p:nvPr/>
        </p:nvGrpSpPr>
        <p:grpSpPr>
          <a:xfrm>
            <a:off x="9524999" y="4224335"/>
            <a:ext cx="5681422" cy="3205165"/>
            <a:chOff x="0" y="0"/>
            <a:chExt cx="3173253" cy="280170"/>
          </a:xfrm>
        </p:grpSpPr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1E4E8D5E-689F-4F92-8554-D011CBC2F154}"/>
                </a:ext>
              </a:extLst>
            </p:cNvPr>
            <p:cNvSpPr/>
            <p:nvPr/>
          </p:nvSpPr>
          <p:spPr>
            <a:xfrm>
              <a:off x="0" y="0"/>
              <a:ext cx="3173253" cy="280170"/>
            </a:xfrm>
            <a:custGeom>
              <a:avLst/>
              <a:gdLst/>
              <a:ahLst/>
              <a:cxnLst/>
              <a:rect l="l" t="t" r="r" b="b"/>
              <a:pathLst>
                <a:path w="3173253" h="280170">
                  <a:moveTo>
                    <a:pt x="10924" y="0"/>
                  </a:moveTo>
                  <a:lnTo>
                    <a:pt x="3162330" y="0"/>
                  </a:lnTo>
                  <a:cubicBezTo>
                    <a:pt x="3165227" y="0"/>
                    <a:pt x="3168005" y="1151"/>
                    <a:pt x="3170054" y="3199"/>
                  </a:cubicBezTo>
                  <a:cubicBezTo>
                    <a:pt x="3172102" y="5248"/>
                    <a:pt x="3173253" y="8026"/>
                    <a:pt x="3173253" y="10924"/>
                  </a:cubicBezTo>
                  <a:lnTo>
                    <a:pt x="3173253" y="269246"/>
                  </a:lnTo>
                  <a:cubicBezTo>
                    <a:pt x="3173253" y="272143"/>
                    <a:pt x="3172102" y="274922"/>
                    <a:pt x="3170054" y="276970"/>
                  </a:cubicBezTo>
                  <a:cubicBezTo>
                    <a:pt x="3168005" y="279019"/>
                    <a:pt x="3165227" y="280170"/>
                    <a:pt x="3162330" y="280170"/>
                  </a:cubicBezTo>
                  <a:lnTo>
                    <a:pt x="10924" y="280170"/>
                  </a:lnTo>
                  <a:cubicBezTo>
                    <a:pt x="8026" y="280170"/>
                    <a:pt x="5248" y="279019"/>
                    <a:pt x="3199" y="276970"/>
                  </a:cubicBezTo>
                  <a:cubicBezTo>
                    <a:pt x="1151" y="274922"/>
                    <a:pt x="0" y="272143"/>
                    <a:pt x="0" y="269246"/>
                  </a:cubicBezTo>
                  <a:lnTo>
                    <a:pt x="0" y="10924"/>
                  </a:lnTo>
                  <a:cubicBezTo>
                    <a:pt x="0" y="8026"/>
                    <a:pt x="1151" y="5248"/>
                    <a:pt x="3199" y="3199"/>
                  </a:cubicBezTo>
                  <a:cubicBezTo>
                    <a:pt x="5248" y="1151"/>
                    <a:pt x="8026" y="0"/>
                    <a:pt x="109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BCB792"/>
              </a:solidFill>
              <a:prstDash val="solid"/>
              <a:miter/>
            </a:ln>
          </p:spPr>
        </p:sp>
        <p:sp>
          <p:nvSpPr>
            <p:cNvPr id="40" name="TextBox 14">
              <a:extLst>
                <a:ext uri="{FF2B5EF4-FFF2-40B4-BE49-F238E27FC236}">
                  <a16:creationId xmlns:a16="http://schemas.microsoft.com/office/drawing/2014/main" id="{BE938022-089F-4B9F-820C-B34BB454532F}"/>
                </a:ext>
              </a:extLst>
            </p:cNvPr>
            <p:cNvSpPr txBox="1"/>
            <p:nvPr/>
          </p:nvSpPr>
          <p:spPr>
            <a:xfrm>
              <a:off x="0" y="-66675"/>
              <a:ext cx="3173253" cy="346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25F1B498-1FDF-4039-A5FA-6B66BBD78CB0}"/>
              </a:ext>
            </a:extLst>
          </p:cNvPr>
          <p:cNvSpPr txBox="1"/>
          <p:nvPr/>
        </p:nvSpPr>
        <p:spPr>
          <a:xfrm>
            <a:off x="9657164" y="4163383"/>
            <a:ext cx="4421898" cy="2796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獎狀乙幀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獎金新台幣三仟元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社團指導老師獎狀乙幀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社長小功乙次</a:t>
            </a:r>
          </a:p>
          <a:p>
            <a:pPr algn="l">
              <a:lnSpc>
                <a:spcPct val="150000"/>
              </a:lnSpc>
            </a:pP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有功幹部</a:t>
            </a:r>
            <a:r>
              <a:rPr lang="en-US" altLang="zh-TW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(</a:t>
            </a: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限六名內</a:t>
            </a:r>
            <a:r>
              <a:rPr lang="en-US" altLang="zh-TW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)</a:t>
            </a:r>
            <a:r>
              <a:rPr lang="zh-TW" altLang="en-US" sz="2400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嘉獎兩次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3048000" y="2901526"/>
            <a:ext cx="11963400" cy="4255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無故未參加評鑑或評鑑分數不及格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總平均成績五十九分以下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之系學會及社團，</a:t>
            </a:r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停止下學年補助經費及公用場地器材設備之借用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連續兩年評鑑成績為不及格者，依程序予以撤銷登記。 </a:t>
            </a:r>
            <a:b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</a:b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若經撤銷登記後想重新成立社團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/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系學會，須送件至社審會完成成立預備性社團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/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系學會程序。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若不參加獲評鑑不及格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48358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3048000" y="2901526"/>
            <a:ext cx="11963400" cy="3469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社團評鑑活動獲得特優獎之社團可選擇與未達甲等之社團互換社辦</a:t>
            </a:r>
            <a:b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</a:b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更換社辦時間為每學年開學前二週內完成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特優社團欲更換社辦，請於評鑑成績公告後一個月內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送綜合申請表提出書面申請。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社辦選擇權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470874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3000" y="106868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760700" y="1091241"/>
            <a:ext cx="15384300" cy="1139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活動時程表 </a:t>
            </a: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(4/25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 </a:t>
            </a:r>
            <a:r>
              <a:rPr lang="zh-TW" altLang="en-US" sz="5500" b="1" spc="288" dirty="0">
                <a:solidFill>
                  <a:srgbClr val="677EA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AN Meringue"/>
                <a:sym typeface="TAN Meringue"/>
              </a:rPr>
              <a:t>六</a:t>
            </a: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)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 </a:t>
            </a:r>
            <a:r>
              <a:rPr lang="zh-TW" altLang="en-US" sz="36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時程表暫定，以活動前通知為主</a:t>
            </a:r>
          </a:p>
        </p:txBody>
      </p: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D8C29E72-2CE8-4D65-A60E-59EFC8BCB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785190"/>
              </p:ext>
            </p:extLst>
          </p:nvPr>
        </p:nvGraphicFramePr>
        <p:xfrm>
          <a:off x="2362200" y="2373716"/>
          <a:ext cx="11658599" cy="6186220"/>
        </p:xfrm>
        <a:graphic>
          <a:graphicData uri="http://schemas.openxmlformats.org/drawingml/2006/table">
            <a:tbl>
              <a:tblPr firstRow="1" firstCol="1" bandRow="1"/>
              <a:tblGrid>
                <a:gridCol w="1734642">
                  <a:extLst>
                    <a:ext uri="{9D8B030D-6E8A-4147-A177-3AD203B41FA5}">
                      <a16:colId xmlns:a16="http://schemas.microsoft.com/office/drawing/2014/main" val="1156088693"/>
                    </a:ext>
                  </a:extLst>
                </a:gridCol>
                <a:gridCol w="792279">
                  <a:extLst>
                    <a:ext uri="{9D8B030D-6E8A-4147-A177-3AD203B41FA5}">
                      <a16:colId xmlns:a16="http://schemas.microsoft.com/office/drawing/2014/main" val="2660041936"/>
                    </a:ext>
                  </a:extLst>
                </a:gridCol>
                <a:gridCol w="2198719">
                  <a:extLst>
                    <a:ext uri="{9D8B030D-6E8A-4147-A177-3AD203B41FA5}">
                      <a16:colId xmlns:a16="http://schemas.microsoft.com/office/drawing/2014/main" val="3586049143"/>
                    </a:ext>
                  </a:extLst>
                </a:gridCol>
                <a:gridCol w="2026186">
                  <a:extLst>
                    <a:ext uri="{9D8B030D-6E8A-4147-A177-3AD203B41FA5}">
                      <a16:colId xmlns:a16="http://schemas.microsoft.com/office/drawing/2014/main" val="774364282"/>
                    </a:ext>
                  </a:extLst>
                </a:gridCol>
                <a:gridCol w="4906773">
                  <a:extLst>
                    <a:ext uri="{9D8B030D-6E8A-4147-A177-3AD203B41FA5}">
                      <a16:colId xmlns:a16="http://schemas.microsoft.com/office/drawing/2014/main" val="257117714"/>
                    </a:ext>
                  </a:extLst>
                </a:gridCol>
              </a:tblGrid>
              <a:tr h="6984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時間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分鐘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項目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地點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說明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715684"/>
                  </a:ext>
                </a:extLst>
              </a:tr>
              <a:tr h="460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08:30-09:00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30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評審報到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會議室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B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校外評審及學生評審報到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370316"/>
                  </a:ext>
                </a:extLst>
              </a:tr>
              <a:tr h="460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09:00-09:30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第一次評審會議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會議室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B</a:t>
                      </a:r>
                      <a:endParaRPr lang="zh-TW" alt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討論評分標準及各組別獲獎社團數量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835689"/>
                  </a:ext>
                </a:extLst>
              </a:tr>
              <a:tr h="6984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9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: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0-09:30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社團同學報到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雲平樓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各社團代表簡報同學報到並至雲平廳參加開幕式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148745"/>
                  </a:ext>
                </a:extLst>
              </a:tr>
              <a:tr h="349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09:30-10:00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開幕式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雲平廳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介紹評審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及學務長致詞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6351385"/>
                  </a:ext>
                </a:extLst>
              </a:tr>
              <a:tr h="650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10:00-12:00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120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簡報時間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各教室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各組簡報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同一組的請一起進入會場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)</a:t>
                      </a:r>
                      <a:b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</a:b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每位同學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3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分鐘簡報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96888"/>
                  </a:ext>
                </a:extLst>
              </a:tr>
              <a:tr h="1047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12:00-13:00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60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午餐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雲平樓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每社團提供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(</a:t>
                      </a: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一名</a:t>
                      </a:r>
                      <a:r>
                        <a:rPr 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)</a:t>
                      </a: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午餐餐盒</a:t>
                      </a:r>
                    </a:p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社團同學用餐可至居學園或各社辦</a:t>
                      </a:r>
                    </a:p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評審請至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會議室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B</a:t>
                      </a: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用餐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388452"/>
                  </a:ext>
                </a:extLst>
              </a:tr>
              <a:tr h="650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13:00-14:00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60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第二次簡報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廳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各組特優社團進行第二次簡報</a:t>
                      </a:r>
                      <a:b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</a:b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(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其他社團代表可進入聆聽簡報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)</a:t>
                      </a:r>
                      <a:endParaRPr 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8614250"/>
                  </a:ext>
                </a:extLst>
              </a:tr>
              <a:tr h="349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14:00-15:00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60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第二次評審會議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會議室</a:t>
                      </a:r>
                      <a:r>
                        <a:rPr lang="en-US" alt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B</a:t>
                      </a:r>
                      <a:endParaRPr lang="zh-TW" altLang="zh-TW" sz="2000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討論成績並選出特優前三名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517592"/>
                  </a:ext>
                </a:extLst>
              </a:tr>
              <a:tr h="8210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15:00-16:00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60</a:t>
                      </a:r>
                      <a:endParaRPr lang="zh-TW" sz="2000" kern="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loud Condensed Bold" panose="02020500000000000000" charset="0"/>
                        <a:ea typeface="標楷體" panose="03000509000000000000" pitchFamily="65" charset="-120"/>
                        <a:cs typeface="Cloud Condensed Bold" panose="02020500000000000000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閉 幕 式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雲平廳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fontAlgn="auto">
                        <a:buFont typeface="+mj-lt"/>
                        <a:buNone/>
                      </a:pP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頒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獎</a:t>
                      </a: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，</a:t>
                      </a:r>
                      <a:r>
                        <a:rPr lang="zh-TW" altLang="en-US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獎金及</a:t>
                      </a:r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獎狀會後發放</a:t>
                      </a:r>
                    </a:p>
                    <a:p>
                      <a:pPr algn="l"/>
                      <a:r>
                        <a:rPr lang="zh-TW" sz="20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loud Condensed Bold" panose="02020500000000000000" charset="0"/>
                          <a:ea typeface="標楷體" panose="03000509000000000000" pitchFamily="65" charset="-120"/>
                          <a:cs typeface="Cloud Condensed Bold" panose="02020500000000000000" charset="0"/>
                        </a:rPr>
                        <a:t>評審老師講評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13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029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356423">
            <a:off x="-382263" y="3452061"/>
            <a:ext cx="2855582" cy="7125855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9937" flipH="1">
            <a:off x="-276984" y="5745203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841712">
            <a:off x="14947578" y="7555499"/>
            <a:ext cx="699806" cy="1206957"/>
          </a:xfrm>
          <a:custGeom>
            <a:avLst/>
            <a:gdLst/>
            <a:ahLst/>
            <a:cxnLst/>
            <a:rect l="l" t="t" r="r" b="b"/>
            <a:pathLst>
              <a:path w="699806" h="1206957">
                <a:moveTo>
                  <a:pt x="0" y="0"/>
                </a:moveTo>
                <a:lnTo>
                  <a:pt x="699806" y="0"/>
                </a:lnTo>
                <a:lnTo>
                  <a:pt x="699806" y="1206956"/>
                </a:lnTo>
                <a:lnTo>
                  <a:pt x="0" y="1206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60080" y="7161138"/>
            <a:ext cx="718592" cy="1785321"/>
          </a:xfrm>
          <a:custGeom>
            <a:avLst/>
            <a:gdLst/>
            <a:ahLst/>
            <a:cxnLst/>
            <a:rect l="l" t="t" r="r" b="b"/>
            <a:pathLst>
              <a:path w="718592" h="1785321">
                <a:moveTo>
                  <a:pt x="0" y="0"/>
                </a:moveTo>
                <a:lnTo>
                  <a:pt x="718592" y="0"/>
                </a:lnTo>
                <a:lnTo>
                  <a:pt x="718592" y="1785321"/>
                </a:lnTo>
                <a:lnTo>
                  <a:pt x="0" y="1785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85709" y="8135363"/>
            <a:ext cx="933667" cy="923966"/>
          </a:xfrm>
          <a:custGeom>
            <a:avLst/>
            <a:gdLst/>
            <a:ahLst/>
            <a:cxnLst/>
            <a:rect l="l" t="t" r="r" b="b"/>
            <a:pathLst>
              <a:path w="933667" h="923966">
                <a:moveTo>
                  <a:pt x="0" y="0"/>
                </a:moveTo>
                <a:lnTo>
                  <a:pt x="933667" y="0"/>
                </a:lnTo>
                <a:lnTo>
                  <a:pt x="933667" y="923967"/>
                </a:lnTo>
                <a:lnTo>
                  <a:pt x="0" y="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17893" flipH="1">
            <a:off x="14503588" y="2918232"/>
            <a:ext cx="564242" cy="1205934"/>
          </a:xfrm>
          <a:custGeom>
            <a:avLst/>
            <a:gdLst/>
            <a:ahLst/>
            <a:cxnLst/>
            <a:rect l="l" t="t" r="r" b="b"/>
            <a:pathLst>
              <a:path w="564242" h="1205934">
                <a:moveTo>
                  <a:pt x="564242" y="0"/>
                </a:moveTo>
                <a:lnTo>
                  <a:pt x="0" y="0"/>
                </a:lnTo>
                <a:lnTo>
                  <a:pt x="0" y="1205934"/>
                </a:lnTo>
                <a:lnTo>
                  <a:pt x="564242" y="1205934"/>
                </a:lnTo>
                <a:lnTo>
                  <a:pt x="564242" y="0"/>
                </a:lnTo>
                <a:close/>
              </a:path>
            </a:pathLst>
          </a:custGeom>
          <a:blipFill>
            <a:blip r:embed="rId9"/>
            <a:stretch>
              <a:fillRect r="-125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70184" y="3257982"/>
            <a:ext cx="1049192" cy="957958"/>
          </a:xfrm>
          <a:custGeom>
            <a:avLst/>
            <a:gdLst/>
            <a:ahLst/>
            <a:cxnLst/>
            <a:rect l="l" t="t" r="r" b="b"/>
            <a:pathLst>
              <a:path w="1049192" h="957958">
                <a:moveTo>
                  <a:pt x="0" y="0"/>
                </a:moveTo>
                <a:lnTo>
                  <a:pt x="1049192" y="0"/>
                </a:lnTo>
                <a:lnTo>
                  <a:pt x="1049192" y="957958"/>
                </a:lnTo>
                <a:lnTo>
                  <a:pt x="0" y="957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57600" y="1533799"/>
            <a:ext cx="10243735" cy="112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⚠️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補充說明與注意事項</a:t>
            </a:r>
            <a:endParaRPr lang="en-US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16858" y="3168894"/>
            <a:ext cx="10794946" cy="3295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📌 尚未舉辦之活動若評鑑日期後仍有活動欲辦理，可於資料中呈現籌備階段</a:t>
            </a:r>
            <a:endParaRPr lang="en-US" altLang="zh-TW" sz="24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ts val="6719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之前置作業（如企劃書、會議紀錄等）</a:t>
            </a:r>
            <a:endParaRPr lang="en-US" altLang="zh-TW" sz="24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ts val="6719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🛡 個資保護提醒請勿上傳含有機密個人資料（如身分證字號、出生年月日等） </a:t>
            </a:r>
            <a:endParaRPr lang="en-US" altLang="zh-TW" sz="24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ts val="6719"/>
              </a:lnSpc>
            </a:pPr>
            <a:r>
              <a:rPr lang="zh-TW" altLang="en-US" sz="24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若必須附上相關資料，請先行移除或遮蔽後再上傳</a:t>
            </a:r>
            <a:endParaRPr lang="en-US" sz="24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17" name="Freeform 17"/>
          <p:cNvSpPr/>
          <p:nvPr/>
        </p:nvSpPr>
        <p:spPr>
          <a:xfrm rot="329772">
            <a:off x="-485437" y="71895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49949">
            <a:off x="-485437" y="878783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455857" y="-7106904"/>
            <a:ext cx="13464439" cy="14578609"/>
            <a:chOff x="0" y="-66675"/>
            <a:chExt cx="3481137" cy="3937080"/>
          </a:xfrm>
        </p:grpSpPr>
        <p:sp>
          <p:nvSpPr>
            <p:cNvPr id="21" name="Freeform 21"/>
            <p:cNvSpPr/>
            <p:nvPr/>
          </p:nvSpPr>
          <p:spPr>
            <a:xfrm>
              <a:off x="494320" y="2707396"/>
              <a:ext cx="2986817" cy="1163009"/>
            </a:xfrm>
            <a:custGeom>
              <a:avLst/>
              <a:gdLst/>
              <a:ahLst/>
              <a:cxnLst/>
              <a:rect l="l" t="t" r="r" b="b"/>
              <a:pathLst>
                <a:path w="2907217" h="897250">
                  <a:moveTo>
                    <a:pt x="54005" y="0"/>
                  </a:moveTo>
                  <a:lnTo>
                    <a:pt x="2853212" y="0"/>
                  </a:lnTo>
                  <a:cubicBezTo>
                    <a:pt x="2867535" y="0"/>
                    <a:pt x="2881271" y="5690"/>
                    <a:pt x="2891399" y="15818"/>
                  </a:cubicBezTo>
                  <a:cubicBezTo>
                    <a:pt x="2901527" y="25946"/>
                    <a:pt x="2907217" y="39682"/>
                    <a:pt x="2907217" y="54005"/>
                  </a:cubicBezTo>
                  <a:lnTo>
                    <a:pt x="2907217" y="843245"/>
                  </a:lnTo>
                  <a:cubicBezTo>
                    <a:pt x="2907217" y="857568"/>
                    <a:pt x="2901527" y="871304"/>
                    <a:pt x="2891399" y="881432"/>
                  </a:cubicBezTo>
                  <a:cubicBezTo>
                    <a:pt x="2881271" y="891560"/>
                    <a:pt x="2867535" y="897250"/>
                    <a:pt x="2853212" y="897250"/>
                  </a:cubicBezTo>
                  <a:lnTo>
                    <a:pt x="54005" y="897250"/>
                  </a:lnTo>
                  <a:cubicBezTo>
                    <a:pt x="39682" y="897250"/>
                    <a:pt x="25946" y="891560"/>
                    <a:pt x="15818" y="881432"/>
                  </a:cubicBezTo>
                  <a:cubicBezTo>
                    <a:pt x="5690" y="871304"/>
                    <a:pt x="0" y="857568"/>
                    <a:pt x="0" y="843245"/>
                  </a:cubicBezTo>
                  <a:lnTo>
                    <a:pt x="0" y="54005"/>
                  </a:lnTo>
                  <a:cubicBezTo>
                    <a:pt x="0" y="39682"/>
                    <a:pt x="5690" y="25946"/>
                    <a:pt x="15818" y="15818"/>
                  </a:cubicBezTo>
                  <a:cubicBezTo>
                    <a:pt x="25946" y="5690"/>
                    <a:pt x="39682" y="0"/>
                    <a:pt x="54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 sz="2800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907217" cy="963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362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院系學生自治團體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A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(22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A57B234-FFF8-4833-84F2-BE8E95D8FA93}"/>
              </a:ext>
            </a:extLst>
          </p:cNvPr>
          <p:cNvSpPr txBox="1"/>
          <p:nvPr/>
        </p:nvSpPr>
        <p:spPr>
          <a:xfrm>
            <a:off x="2258574" y="3125701"/>
            <a:ext cx="144292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外國語文學系系學會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水土保持學系系學會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歷史學系系學會	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食品暨應用生物科技學系系學會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國際政治研究所學會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A014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行銷學系系學會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園藝學系系學會	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化學系系學會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森林學系系學會	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應用數學系系學會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應用經濟學系系學會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電機工程學系系學會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植物病理學系系學會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資訊工程學系系學會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昆蟲學系系學會	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機械工程學系系學會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A009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動物科學系系學會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A020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土木工程學系系學會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土壤環境科學系系學會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A021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台灣人文創新學士學位學程學會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生物產業機電工程學系系學會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A022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學士後醫學系系學會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30107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院系學生自治團體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B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(23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7B2FC10-E10B-4DD1-9672-B4D107E042F1}"/>
              </a:ext>
            </a:extLst>
          </p:cNvPr>
          <p:cNvSpPr txBox="1"/>
          <p:nvPr/>
        </p:nvSpPr>
        <p:spPr>
          <a:xfrm>
            <a:off x="2223938" y="3033368"/>
            <a:ext cx="142352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環境工程學系系學會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B035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物理學系系學會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中國文學系系學會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景觀與遊憩學士學位學程學會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農藝學系系學會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生物科技學士學位學程學會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材料科學與工程學系系學會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國際農企業學士學位學程學會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生命科學系系學會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電機資訊學院學士班系學會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獸醫學系系學會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智慧創意工程學士學位學程學會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B029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財務金融學系系學會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中國文學系系學會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法律學系系學會	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外國語文學系系學會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企業管理學系系學會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生物產業管理學士學位學程學會</a:t>
            </a:r>
            <a:b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</a:b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資訊管理學系系學會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化學工程學系系學會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創新產業經營學士學位學程學會</a:t>
            </a:r>
            <a:b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</a:b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B034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會計學系系學會 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    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B045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數位人文與文創產業學士學位學程學會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         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(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進修學士班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8882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藝術性、聯誼性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C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(17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20C292D-496C-40A1-AB82-CB137DA4022A}"/>
              </a:ext>
            </a:extLst>
          </p:cNvPr>
          <p:cNvSpPr txBox="1"/>
          <p:nvPr/>
        </p:nvSpPr>
        <p:spPr>
          <a:xfrm>
            <a:off x="1959832" y="3171538"/>
            <a:ext cx="1102802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indent="0"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新聞社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C011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影音創作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社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臨池書法社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C012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天文社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墨林國畫社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C013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桌上遊戲社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波希米亞西畫社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C014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原漾社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攝影研究社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C015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轉學生聯誼會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花藝社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C016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國際領航社</a:t>
            </a: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動畫漫畫社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C017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興二代社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C008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陶藝社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C009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聲光工程社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620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C010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辯言社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225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學術性、宗教性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D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(18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8875776-8455-42F9-B038-DB841DEAF8EA}"/>
              </a:ext>
            </a:extLst>
          </p:cNvPr>
          <p:cNvSpPr txBox="1"/>
          <p:nvPr/>
        </p:nvSpPr>
        <p:spPr>
          <a:xfrm>
            <a:off x="2196228" y="3120136"/>
            <a:ext cx="118245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D001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自然生態保育社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興大四健會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D002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資訊科學研習社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區塊鏈研究社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D003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青年領袖社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禪學社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D004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機車研究社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智燈學社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D005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國際農業服務團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聖經真理研究社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交通地理研究社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禪悅社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D007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國際經濟商管社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智海學社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D008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圍棋社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金融科技社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D009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中興詩社</a:t>
            </a:r>
            <a:br>
              <a:rPr lang="en-US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</a:b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D010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中國醫藥研究社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432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服務性、宗教性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E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(15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7A6EA01-398E-429D-AC53-01C86723F824}"/>
              </a:ext>
            </a:extLst>
          </p:cNvPr>
          <p:cNvSpPr txBox="1"/>
          <p:nvPr/>
        </p:nvSpPr>
        <p:spPr>
          <a:xfrm>
            <a:off x="2133131" y="3159286"/>
            <a:ext cx="103285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E001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羅浮童軍團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兒少教學新創服務社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E002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基層文化服務社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學園團契社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E003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家教服務社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福智青年社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E004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文化藝術推廣服務社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大悲法藏佛學社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E005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崇德青年社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信望愛社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E006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蝴蝶蘭儀禮大使團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E007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關懷生命社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康樂服務社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E009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國際志工服務社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E010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蒲公英社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2440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Cloud Condensed"/>
                  <a:ea typeface="Cloud Condensed"/>
                  <a:cs typeface="Cloud Condensed"/>
                  <a:sym typeface="Cloud Condensed"/>
                </a:rPr>
                <a:t>      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865808" flipH="1">
            <a:off x="17156354" y="7803266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483350">
            <a:off x="16864815" y="9271523"/>
            <a:ext cx="981531" cy="1430282"/>
          </a:xfrm>
          <a:custGeom>
            <a:avLst/>
            <a:gdLst/>
            <a:ahLst/>
            <a:cxnLst/>
            <a:rect l="l" t="t" r="r" b="b"/>
            <a:pathLst>
              <a:path w="981531" h="1430282">
                <a:moveTo>
                  <a:pt x="0" y="0"/>
                </a:moveTo>
                <a:lnTo>
                  <a:pt x="981531" y="0"/>
                </a:lnTo>
                <a:lnTo>
                  <a:pt x="981531" y="1430282"/>
                </a:lnTo>
                <a:lnTo>
                  <a:pt x="0" y="1430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01762">
            <a:off x="16366599" y="8372431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9" y="0"/>
                </a:lnTo>
                <a:lnTo>
                  <a:pt x="1541229" y="3829138"/>
                </a:lnTo>
                <a:lnTo>
                  <a:pt x="0" y="382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363416" y="4167363"/>
            <a:ext cx="13416693" cy="3761618"/>
            <a:chOff x="0" y="0"/>
            <a:chExt cx="3533615" cy="9907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33615" cy="990714"/>
            </a:xfrm>
            <a:custGeom>
              <a:avLst/>
              <a:gdLst/>
              <a:ahLst/>
              <a:cxnLst/>
              <a:rect l="l" t="t" r="r" b="b"/>
              <a:pathLst>
                <a:path w="3533615" h="990714">
                  <a:moveTo>
                    <a:pt x="44432" y="0"/>
                  </a:moveTo>
                  <a:lnTo>
                    <a:pt x="3489183" y="0"/>
                  </a:lnTo>
                  <a:cubicBezTo>
                    <a:pt x="3513722" y="0"/>
                    <a:pt x="3533615" y="19893"/>
                    <a:pt x="3533615" y="44432"/>
                  </a:cubicBezTo>
                  <a:lnTo>
                    <a:pt x="3533615" y="946283"/>
                  </a:lnTo>
                  <a:cubicBezTo>
                    <a:pt x="3533615" y="958067"/>
                    <a:pt x="3528933" y="969368"/>
                    <a:pt x="3520601" y="977701"/>
                  </a:cubicBezTo>
                  <a:cubicBezTo>
                    <a:pt x="3512268" y="986033"/>
                    <a:pt x="3500967" y="990714"/>
                    <a:pt x="3489183" y="990714"/>
                  </a:cubicBezTo>
                  <a:lnTo>
                    <a:pt x="44432" y="990714"/>
                  </a:lnTo>
                  <a:cubicBezTo>
                    <a:pt x="19893" y="990714"/>
                    <a:pt x="0" y="970822"/>
                    <a:pt x="0" y="946283"/>
                  </a:cubicBezTo>
                  <a:lnTo>
                    <a:pt x="0" y="44432"/>
                  </a:lnTo>
                  <a:cubicBezTo>
                    <a:pt x="0" y="19893"/>
                    <a:pt x="19893" y="0"/>
                    <a:pt x="444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3533615" cy="1057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945056" y="4728200"/>
            <a:ext cx="11995521" cy="256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 spc="192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凡經本校核准成立一學年度（含）以上之學生系學會及社團，均須參加評鑑</a:t>
            </a:r>
            <a:r>
              <a:rPr lang="en-US" sz="4800" b="1" spc="192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</a:p>
          <a:p>
            <a:pPr algn="ctr">
              <a:lnSpc>
                <a:spcPts val="6719"/>
              </a:lnSpc>
            </a:pPr>
            <a:r>
              <a:rPr lang="en-US" sz="4800" b="1" spc="192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en-US" sz="4800" b="1" spc="192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預備性社團可參加但不列入評比</a:t>
            </a:r>
            <a:r>
              <a:rPr lang="en-US" sz="4800" b="1" spc="192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35154" y="1885422"/>
            <a:ext cx="4073218" cy="136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spc="288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評鑑對象</a:t>
            </a:r>
          </a:p>
        </p:txBody>
      </p:sp>
      <p:sp>
        <p:nvSpPr>
          <p:cNvPr id="18" name="Freeform 18"/>
          <p:cNvSpPr/>
          <p:nvPr/>
        </p:nvSpPr>
        <p:spPr>
          <a:xfrm rot="-3184198">
            <a:off x="449281" y="3026962"/>
            <a:ext cx="498300" cy="1175930"/>
          </a:xfrm>
          <a:custGeom>
            <a:avLst/>
            <a:gdLst/>
            <a:ahLst/>
            <a:cxnLst/>
            <a:rect l="l" t="t" r="r" b="b"/>
            <a:pathLst>
              <a:path w="498300" h="1175930">
                <a:moveTo>
                  <a:pt x="0" y="0"/>
                </a:moveTo>
                <a:lnTo>
                  <a:pt x="498301" y="0"/>
                </a:lnTo>
                <a:lnTo>
                  <a:pt x="498301" y="1175930"/>
                </a:lnTo>
                <a:lnTo>
                  <a:pt x="0" y="117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體育性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F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(16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E986938-C91B-4985-B730-AF40A12FF5BD}"/>
              </a:ext>
            </a:extLst>
          </p:cNvPr>
          <p:cNvSpPr txBox="1"/>
          <p:nvPr/>
        </p:nvSpPr>
        <p:spPr>
          <a:xfrm>
            <a:off x="2146986" y="3255804"/>
            <a:ext cx="103285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kumimoji="0" lang="zh-TW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登山社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籃球研究社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kumimoji="0" lang="zh-TW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跆拳道社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F012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競技啦啦隊社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劍道社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競技飛盤社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自由車社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競技撲克研究社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馬術社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滑板社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梅花拳社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袋棍球社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溜冰社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</a:t>
            </a:r>
            <a:endParaRPr kumimoji="0" lang="zh-TW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射箭社             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F009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軍事模擬研究社     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76200" lvl="0">
              <a:buClr>
                <a:srgbClr val="000000"/>
              </a:buClr>
              <a:defRPr/>
            </a:pP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F010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拳擊散打社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397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9145" y="100558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714885" flipV="1">
            <a:off x="14610752" y="786718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8"/>
                </a:moveTo>
                <a:lnTo>
                  <a:pt x="2050819" y="4206808"/>
                </a:lnTo>
                <a:lnTo>
                  <a:pt x="2050819" y="0"/>
                </a:lnTo>
                <a:lnTo>
                  <a:pt x="0" y="0"/>
                </a:lnTo>
                <a:lnTo>
                  <a:pt x="0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89007" y="7755838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3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3" y="3172428"/>
                </a:lnTo>
                <a:lnTo>
                  <a:pt x="12702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4090">
            <a:off x="16519198" y="8510080"/>
            <a:ext cx="2205376" cy="2921027"/>
          </a:xfrm>
          <a:custGeom>
            <a:avLst/>
            <a:gdLst/>
            <a:ahLst/>
            <a:cxnLst/>
            <a:rect l="l" t="t" r="r" b="b"/>
            <a:pathLst>
              <a:path w="2205376" h="2921027">
                <a:moveTo>
                  <a:pt x="0" y="0"/>
                </a:moveTo>
                <a:lnTo>
                  <a:pt x="2205376" y="0"/>
                </a:lnTo>
                <a:lnTo>
                  <a:pt x="2205376" y="2921027"/>
                </a:lnTo>
                <a:lnTo>
                  <a:pt x="0" y="2921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075903" flipH="1">
            <a:off x="-261076" y="-1203929"/>
            <a:ext cx="1345069" cy="3988109"/>
          </a:xfrm>
          <a:custGeom>
            <a:avLst/>
            <a:gdLst/>
            <a:ahLst/>
            <a:cxnLst/>
            <a:rect l="l" t="t" r="r" b="b"/>
            <a:pathLst>
              <a:path w="1345069" h="3988109">
                <a:moveTo>
                  <a:pt x="1345069" y="0"/>
                </a:moveTo>
                <a:lnTo>
                  <a:pt x="0" y="0"/>
                </a:lnTo>
                <a:lnTo>
                  <a:pt x="0" y="3988109"/>
                </a:lnTo>
                <a:lnTo>
                  <a:pt x="1345069" y="3988109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6"/>
            <a:stretch>
              <a:fillRect l="-9299" r="-9299"/>
            </a:stretch>
          </a:blipFill>
        </p:spPr>
      </p:sp>
      <p:sp>
        <p:nvSpPr>
          <p:cNvPr id="26" name="Freeform 26"/>
          <p:cNvSpPr/>
          <p:nvPr/>
        </p:nvSpPr>
        <p:spPr>
          <a:xfrm rot="5926341">
            <a:off x="-378129" y="-1471492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6"/>
                </a:lnTo>
                <a:lnTo>
                  <a:pt x="0" y="392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28255" y="1042859"/>
            <a:ext cx="8416822" cy="112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115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 panose="02020500000000000000" charset="-120"/>
                <a:ea typeface="王漢宗勘流亭" panose="02020500000000000000" charset="-120"/>
                <a:cs typeface="TAN Meringue"/>
                <a:sym typeface="TAN Meringue"/>
              </a:rPr>
              <a:t>年社團評鑑分組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7711562-7A89-4E70-96E4-66728CDBAF2C}"/>
              </a:ext>
            </a:extLst>
          </p:cNvPr>
          <p:cNvSpPr txBox="1"/>
          <p:nvPr/>
        </p:nvSpPr>
        <p:spPr>
          <a:xfrm>
            <a:off x="2146986" y="2365726"/>
            <a:ext cx="1032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音樂性、技藝性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G 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組 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(19</a:t>
            </a: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個</a:t>
            </a:r>
            <a:r>
              <a:rPr lang="en-US" altLang="zh-TW" sz="3600" dirty="0">
                <a:solidFill>
                  <a:schemeClr val="accent1">
                    <a:lumMod val="75000"/>
                  </a:schemeClr>
                </a:solidFill>
                <a:latin typeface="王漢宗勘流亭" panose="02020500000000000000" charset="-120"/>
                <a:ea typeface="王漢宗勘流亭" panose="02020500000000000000" charset="-120"/>
                <a:cs typeface="Cloud Condensed Bold" panose="02020500000000000000" charset="0"/>
              </a:rPr>
              <a:t>) 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567DDE1-4A0B-45EF-9363-918BA31F2CE9}"/>
              </a:ext>
            </a:extLst>
          </p:cNvPr>
          <p:cNvSpPr txBox="1"/>
          <p:nvPr/>
        </p:nvSpPr>
        <p:spPr>
          <a:xfrm>
            <a:off x="2148483" y="3210321"/>
            <a:ext cx="1032856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G001  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合唱團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G011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咖啡研習社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弦樂社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G012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阿卡貝拉社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管樂社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G013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魔術社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國樂社  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G014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調酒社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G005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清韻古箏社           </a:t>
            </a:r>
            <a:r>
              <a:rPr lang="en-US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G015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en-US" altLang="zh-TW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Idea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靈感爵士音樂社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長虹吉他社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G016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嘻哈音樂研究社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興大劇坊  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G017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聲揚吉他社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熱門音樂社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G018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光舞藝術社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G009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舞楓手語社          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G019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音樂遊戲社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G010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</a:t>
            </a:r>
            <a:r>
              <a:rPr lang="zh-TW" altLang="en-US" sz="2800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熱門舞蹈社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                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                        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68916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23380" flipH="1">
            <a:off x="14900829" y="5447419"/>
            <a:ext cx="4260163" cy="6491677"/>
          </a:xfrm>
          <a:custGeom>
            <a:avLst/>
            <a:gdLst/>
            <a:ahLst/>
            <a:cxnLst/>
            <a:rect l="l" t="t" r="r" b="b"/>
            <a:pathLst>
              <a:path w="4260163" h="6491677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94344">
            <a:off x="15058286" y="7262264"/>
            <a:ext cx="2236380" cy="5590951"/>
          </a:xfrm>
          <a:custGeom>
            <a:avLst/>
            <a:gdLst/>
            <a:ahLst/>
            <a:cxnLst/>
            <a:rect l="l" t="t" r="r" b="b"/>
            <a:pathLst>
              <a:path w="2236380" h="5590951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962042">
            <a:off x="-1615455" y="-2988454"/>
            <a:ext cx="2770457" cy="6883122"/>
          </a:xfrm>
          <a:custGeom>
            <a:avLst/>
            <a:gdLst/>
            <a:ahLst/>
            <a:cxnLst/>
            <a:rect l="l" t="t" r="r" b="b"/>
            <a:pathLst>
              <a:path w="2770457" h="6883122">
                <a:moveTo>
                  <a:pt x="0" y="0"/>
                </a:moveTo>
                <a:lnTo>
                  <a:pt x="2770457" y="0"/>
                </a:lnTo>
                <a:lnTo>
                  <a:pt x="2770457" y="6883122"/>
                </a:lnTo>
                <a:lnTo>
                  <a:pt x="0" y="688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173085">
            <a:off x="547951" y="-674957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529906" flipH="1">
            <a:off x="1852022" y="-1133107"/>
            <a:ext cx="1270293" cy="3172429"/>
          </a:xfrm>
          <a:custGeom>
            <a:avLst/>
            <a:gdLst/>
            <a:ahLst/>
            <a:cxnLst/>
            <a:rect l="l" t="t" r="r" b="b"/>
            <a:pathLst>
              <a:path w="1270293" h="3172429">
                <a:moveTo>
                  <a:pt x="1270294" y="0"/>
                </a:moveTo>
                <a:lnTo>
                  <a:pt x="0" y="0"/>
                </a:lnTo>
                <a:lnTo>
                  <a:pt x="0" y="3172428"/>
                </a:lnTo>
                <a:lnTo>
                  <a:pt x="1270294" y="3172428"/>
                </a:lnTo>
                <a:lnTo>
                  <a:pt x="12702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853187">
            <a:off x="1936021" y="3559256"/>
            <a:ext cx="383936" cy="906043"/>
          </a:xfrm>
          <a:custGeom>
            <a:avLst/>
            <a:gdLst/>
            <a:ahLst/>
            <a:cxnLst/>
            <a:rect l="l" t="t" r="r" b="b"/>
            <a:pathLst>
              <a:path w="383936" h="906043">
                <a:moveTo>
                  <a:pt x="0" y="0"/>
                </a:moveTo>
                <a:lnTo>
                  <a:pt x="383936" y="0"/>
                </a:lnTo>
                <a:lnTo>
                  <a:pt x="383936" y="906043"/>
                </a:lnTo>
                <a:lnTo>
                  <a:pt x="0" y="90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141099">
            <a:off x="16227382" y="7564634"/>
            <a:ext cx="1268138" cy="4354122"/>
          </a:xfrm>
          <a:custGeom>
            <a:avLst/>
            <a:gdLst/>
            <a:ahLst/>
            <a:cxnLst/>
            <a:rect l="l" t="t" r="r" b="b"/>
            <a:pathLst>
              <a:path w="1268138" h="4354122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30227" y="8313410"/>
            <a:ext cx="964079" cy="2433006"/>
          </a:xfrm>
          <a:custGeom>
            <a:avLst/>
            <a:gdLst/>
            <a:ahLst/>
            <a:cxnLst/>
            <a:rect l="l" t="t" r="r" b="b"/>
            <a:pathLst>
              <a:path w="964079" h="2433006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954738">
            <a:off x="-36762" y="8612782"/>
            <a:ext cx="1541228" cy="3829139"/>
          </a:xfrm>
          <a:custGeom>
            <a:avLst/>
            <a:gdLst/>
            <a:ahLst/>
            <a:cxnLst/>
            <a:rect l="l" t="t" r="r" b="b"/>
            <a:pathLst>
              <a:path w="1541228" h="3829139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9527996">
            <a:off x="16747399" y="-663098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158146" flipH="1">
            <a:off x="16266961" y="2628013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70742" y="3631278"/>
            <a:ext cx="12746516" cy="1774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spc="416">
                <a:solidFill>
                  <a:srgbClr val="677EA4"/>
                </a:solidFill>
                <a:latin typeface="TAN Meringue"/>
                <a:ea typeface="TAN Meringue"/>
                <a:cs typeface="TAN Meringue"/>
                <a:sym typeface="TAN Meringue"/>
              </a:rPr>
              <a:t>Thank You</a:t>
            </a:r>
          </a:p>
        </p:txBody>
      </p:sp>
      <p:sp>
        <p:nvSpPr>
          <p:cNvPr id="18" name="Freeform 18"/>
          <p:cNvSpPr/>
          <p:nvPr/>
        </p:nvSpPr>
        <p:spPr>
          <a:xfrm>
            <a:off x="12690869" y="4613622"/>
            <a:ext cx="651951" cy="645432"/>
          </a:xfrm>
          <a:custGeom>
            <a:avLst/>
            <a:gdLst/>
            <a:ahLst/>
            <a:cxnLst/>
            <a:rect l="l" t="t" r="r" b="b"/>
            <a:pathLst>
              <a:path w="651951" h="645432">
                <a:moveTo>
                  <a:pt x="0" y="0"/>
                </a:moveTo>
                <a:lnTo>
                  <a:pt x="651951" y="0"/>
                </a:lnTo>
                <a:lnTo>
                  <a:pt x="651951" y="645432"/>
                </a:lnTo>
                <a:lnTo>
                  <a:pt x="0" y="645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3157499">
            <a:off x="364437" y="3204740"/>
            <a:ext cx="450617" cy="1063402"/>
          </a:xfrm>
          <a:custGeom>
            <a:avLst/>
            <a:gdLst/>
            <a:ahLst/>
            <a:cxnLst/>
            <a:rect l="l" t="t" r="r" b="b"/>
            <a:pathLst>
              <a:path w="450617" h="1063402">
                <a:moveTo>
                  <a:pt x="0" y="0"/>
                </a:moveTo>
                <a:lnTo>
                  <a:pt x="450616" y="0"/>
                </a:lnTo>
                <a:lnTo>
                  <a:pt x="450616" y="1063402"/>
                </a:lnTo>
                <a:lnTo>
                  <a:pt x="0" y="1063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023064" y="5615212"/>
            <a:ext cx="3468107" cy="45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arieschw@nchu.edu.tw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86019" y="5641321"/>
            <a:ext cx="2327600" cy="458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677EA4"/>
                </a:solidFill>
                <a:latin typeface="Cloud Condensed"/>
                <a:ea typeface="Cloud Condensed"/>
                <a:cs typeface="Cloud Condensed"/>
                <a:sym typeface="Cloud Condensed"/>
              </a:rPr>
              <a:t>04-22840227#19</a:t>
            </a:r>
          </a:p>
        </p:txBody>
      </p:sp>
      <p:sp>
        <p:nvSpPr>
          <p:cNvPr id="23" name="AutoShape 23"/>
          <p:cNvSpPr/>
          <p:nvPr/>
        </p:nvSpPr>
        <p:spPr>
          <a:xfrm flipV="1">
            <a:off x="8585966" y="5744970"/>
            <a:ext cx="0" cy="355131"/>
          </a:xfrm>
          <a:prstGeom prst="line">
            <a:avLst/>
          </a:prstGeom>
          <a:ln w="19050" cap="flat">
            <a:solidFill>
              <a:srgbClr val="677EA4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696978">
            <a:off x="-1202169" y="3530266"/>
            <a:ext cx="3015482" cy="7491880"/>
          </a:xfrm>
          <a:custGeom>
            <a:avLst/>
            <a:gdLst/>
            <a:ahLst/>
            <a:cxnLst/>
            <a:rect l="l" t="t" r="r" b="b"/>
            <a:pathLst>
              <a:path w="3015482" h="749188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543176">
            <a:off x="16823337" y="-513689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9937" flipH="1">
            <a:off x="-620207" y="5757859"/>
            <a:ext cx="1382641" cy="3453005"/>
          </a:xfrm>
          <a:custGeom>
            <a:avLst/>
            <a:gdLst/>
            <a:ahLst/>
            <a:cxnLst/>
            <a:rect l="l" t="t" r="r" b="b"/>
            <a:pathLst>
              <a:path w="1382641" h="3453005">
                <a:moveTo>
                  <a:pt x="1382641" y="0"/>
                </a:moveTo>
                <a:lnTo>
                  <a:pt x="0" y="0"/>
                </a:lnTo>
                <a:lnTo>
                  <a:pt x="0" y="3453005"/>
                </a:lnTo>
                <a:lnTo>
                  <a:pt x="1382641" y="3453005"/>
                </a:lnTo>
                <a:lnTo>
                  <a:pt x="138264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70157" flipH="1">
            <a:off x="15976499" y="1526933"/>
            <a:ext cx="340714" cy="804044"/>
          </a:xfrm>
          <a:custGeom>
            <a:avLst/>
            <a:gdLst/>
            <a:ahLst/>
            <a:cxnLst/>
            <a:rect l="l" t="t" r="r" b="b"/>
            <a:pathLst>
              <a:path w="340714" h="804044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841712">
            <a:off x="14947578" y="7555499"/>
            <a:ext cx="699806" cy="1206957"/>
          </a:xfrm>
          <a:custGeom>
            <a:avLst/>
            <a:gdLst/>
            <a:ahLst/>
            <a:cxnLst/>
            <a:rect l="l" t="t" r="r" b="b"/>
            <a:pathLst>
              <a:path w="699806" h="1206957">
                <a:moveTo>
                  <a:pt x="0" y="0"/>
                </a:moveTo>
                <a:lnTo>
                  <a:pt x="699806" y="0"/>
                </a:lnTo>
                <a:lnTo>
                  <a:pt x="699806" y="1206956"/>
                </a:lnTo>
                <a:lnTo>
                  <a:pt x="0" y="1206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360080" y="7161138"/>
            <a:ext cx="718592" cy="1785321"/>
          </a:xfrm>
          <a:custGeom>
            <a:avLst/>
            <a:gdLst/>
            <a:ahLst/>
            <a:cxnLst/>
            <a:rect l="l" t="t" r="r" b="b"/>
            <a:pathLst>
              <a:path w="718592" h="1785321">
                <a:moveTo>
                  <a:pt x="0" y="0"/>
                </a:moveTo>
                <a:lnTo>
                  <a:pt x="718592" y="0"/>
                </a:lnTo>
                <a:lnTo>
                  <a:pt x="718592" y="1785321"/>
                </a:lnTo>
                <a:lnTo>
                  <a:pt x="0" y="1785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85709" y="8135363"/>
            <a:ext cx="933667" cy="923966"/>
          </a:xfrm>
          <a:custGeom>
            <a:avLst/>
            <a:gdLst/>
            <a:ahLst/>
            <a:cxnLst/>
            <a:rect l="l" t="t" r="r" b="b"/>
            <a:pathLst>
              <a:path w="933667" h="923966">
                <a:moveTo>
                  <a:pt x="0" y="0"/>
                </a:moveTo>
                <a:lnTo>
                  <a:pt x="933667" y="0"/>
                </a:lnTo>
                <a:lnTo>
                  <a:pt x="933667" y="923967"/>
                </a:lnTo>
                <a:lnTo>
                  <a:pt x="0" y="923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17893" flipH="1">
            <a:off x="14503588" y="2918232"/>
            <a:ext cx="564242" cy="1205934"/>
          </a:xfrm>
          <a:custGeom>
            <a:avLst/>
            <a:gdLst/>
            <a:ahLst/>
            <a:cxnLst/>
            <a:rect l="l" t="t" r="r" b="b"/>
            <a:pathLst>
              <a:path w="564242" h="1205934">
                <a:moveTo>
                  <a:pt x="564242" y="0"/>
                </a:moveTo>
                <a:lnTo>
                  <a:pt x="0" y="0"/>
                </a:lnTo>
                <a:lnTo>
                  <a:pt x="0" y="1205934"/>
                </a:lnTo>
                <a:lnTo>
                  <a:pt x="564242" y="1205934"/>
                </a:lnTo>
                <a:lnTo>
                  <a:pt x="564242" y="0"/>
                </a:lnTo>
                <a:close/>
              </a:path>
            </a:pathLst>
          </a:custGeom>
          <a:blipFill>
            <a:blip r:embed="rId9"/>
            <a:stretch>
              <a:fillRect r="-125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70184" y="3257982"/>
            <a:ext cx="1049192" cy="957958"/>
          </a:xfrm>
          <a:custGeom>
            <a:avLst/>
            <a:gdLst/>
            <a:ahLst/>
            <a:cxnLst/>
            <a:rect l="l" t="t" r="r" b="b"/>
            <a:pathLst>
              <a:path w="1049192" h="957958">
                <a:moveTo>
                  <a:pt x="0" y="0"/>
                </a:moveTo>
                <a:lnTo>
                  <a:pt x="1049192" y="0"/>
                </a:lnTo>
                <a:lnTo>
                  <a:pt x="1049192" y="957958"/>
                </a:lnTo>
                <a:lnTo>
                  <a:pt x="0" y="957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386665" y="1533799"/>
            <a:ext cx="9514670" cy="136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評鑑內容時段</a:t>
            </a:r>
            <a:endParaRPr lang="en-US" sz="72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238416" y="3613136"/>
            <a:ext cx="10662919" cy="331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由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11</a:t>
            </a:r>
            <a:r>
              <a:rPr lang="en-US" altLang="zh-TW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4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年</a:t>
            </a:r>
            <a:r>
              <a:rPr lang="zh-TW" alt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8月</a:t>
            </a:r>
            <a:r>
              <a:rPr lang="zh-TW" alt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1</a:t>
            </a:r>
            <a:r>
              <a:rPr 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日到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11</a:t>
            </a:r>
            <a:r>
              <a:rPr lang="en-US" altLang="zh-TW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5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年</a:t>
            </a:r>
            <a:r>
              <a:rPr lang="zh-TW" alt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7月</a:t>
            </a:r>
            <a:r>
              <a:rPr lang="zh-TW" alt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 </a:t>
            </a:r>
            <a:r>
              <a:rPr lang="en-US" sz="4800" b="1" i="1" dirty="0">
                <a:solidFill>
                  <a:srgbClr val="677EA4"/>
                </a:solidFill>
                <a:latin typeface="Cloud Condensed Bold Italics"/>
                <a:ea typeface="Cloud Condensed Bold Italics"/>
                <a:cs typeface="Cloud Condensed Bold Italics"/>
                <a:sym typeface="Cloud Condensed Bold Italics"/>
              </a:rPr>
              <a:t>31</a:t>
            </a:r>
            <a:r>
              <a:rPr 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日</a:t>
            </a:r>
          </a:p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社團幹部任期當年度之活動</a:t>
            </a:r>
            <a:endParaRPr lang="en-US" sz="4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內容為限</a:t>
            </a:r>
            <a:r>
              <a:rPr 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。</a:t>
            </a:r>
          </a:p>
          <a:p>
            <a:pPr algn="l">
              <a:lnSpc>
                <a:spcPts val="5880"/>
              </a:lnSpc>
            </a:pPr>
            <a:endParaRPr lang="en-US" sz="4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17" name="Freeform 17"/>
          <p:cNvSpPr/>
          <p:nvPr/>
        </p:nvSpPr>
        <p:spPr>
          <a:xfrm rot="329772">
            <a:off x="-485437" y="7189502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49949">
            <a:off x="-485437" y="8787830"/>
            <a:ext cx="2434840" cy="3224954"/>
          </a:xfrm>
          <a:custGeom>
            <a:avLst/>
            <a:gdLst/>
            <a:ahLst/>
            <a:cxnLst/>
            <a:rect l="l" t="t" r="r" b="b"/>
            <a:pathLst>
              <a:path w="2434840" h="3224954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206564">
            <a:off x="-104606" y="8936980"/>
            <a:ext cx="1131106" cy="1950183"/>
          </a:xfrm>
          <a:custGeom>
            <a:avLst/>
            <a:gdLst/>
            <a:ahLst/>
            <a:cxnLst/>
            <a:rect l="l" t="t" r="r" b="b"/>
            <a:pathLst>
              <a:path w="1131106" h="1950183">
                <a:moveTo>
                  <a:pt x="0" y="0"/>
                </a:moveTo>
                <a:lnTo>
                  <a:pt x="1131107" y="0"/>
                </a:lnTo>
                <a:lnTo>
                  <a:pt x="1131107" y="1950184"/>
                </a:lnTo>
                <a:lnTo>
                  <a:pt x="0" y="1950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742165" y="-3803725"/>
            <a:ext cx="12081189" cy="10757458"/>
            <a:chOff x="0" y="-66675"/>
            <a:chExt cx="3181877" cy="2833240"/>
          </a:xfrm>
        </p:grpSpPr>
        <p:sp>
          <p:nvSpPr>
            <p:cNvPr id="21" name="Freeform 21"/>
            <p:cNvSpPr/>
            <p:nvPr/>
          </p:nvSpPr>
          <p:spPr>
            <a:xfrm>
              <a:off x="274660" y="1869315"/>
              <a:ext cx="2907217" cy="897250"/>
            </a:xfrm>
            <a:custGeom>
              <a:avLst/>
              <a:gdLst/>
              <a:ahLst/>
              <a:cxnLst/>
              <a:rect l="l" t="t" r="r" b="b"/>
              <a:pathLst>
                <a:path w="2907217" h="897250">
                  <a:moveTo>
                    <a:pt x="54005" y="0"/>
                  </a:moveTo>
                  <a:lnTo>
                    <a:pt x="2853212" y="0"/>
                  </a:lnTo>
                  <a:cubicBezTo>
                    <a:pt x="2867535" y="0"/>
                    <a:pt x="2881271" y="5690"/>
                    <a:pt x="2891399" y="15818"/>
                  </a:cubicBezTo>
                  <a:cubicBezTo>
                    <a:pt x="2901527" y="25946"/>
                    <a:pt x="2907217" y="39682"/>
                    <a:pt x="2907217" y="54005"/>
                  </a:cubicBezTo>
                  <a:lnTo>
                    <a:pt x="2907217" y="843245"/>
                  </a:lnTo>
                  <a:cubicBezTo>
                    <a:pt x="2907217" y="857568"/>
                    <a:pt x="2901527" y="871304"/>
                    <a:pt x="2891399" y="881432"/>
                  </a:cubicBezTo>
                  <a:cubicBezTo>
                    <a:pt x="2881271" y="891560"/>
                    <a:pt x="2867535" y="897250"/>
                    <a:pt x="2853212" y="897250"/>
                  </a:cubicBezTo>
                  <a:lnTo>
                    <a:pt x="54005" y="897250"/>
                  </a:lnTo>
                  <a:cubicBezTo>
                    <a:pt x="39682" y="897250"/>
                    <a:pt x="25946" y="891560"/>
                    <a:pt x="15818" y="881432"/>
                  </a:cubicBezTo>
                  <a:cubicBezTo>
                    <a:pt x="5690" y="871304"/>
                    <a:pt x="0" y="857568"/>
                    <a:pt x="0" y="843245"/>
                  </a:cubicBezTo>
                  <a:lnTo>
                    <a:pt x="0" y="54005"/>
                  </a:lnTo>
                  <a:cubicBezTo>
                    <a:pt x="0" y="39682"/>
                    <a:pt x="5690" y="25946"/>
                    <a:pt x="15818" y="15818"/>
                  </a:cubicBezTo>
                  <a:cubicBezTo>
                    <a:pt x="25946" y="5690"/>
                    <a:pt x="39682" y="0"/>
                    <a:pt x="54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907217" cy="963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2202506" y="8795935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86665" y="1676674"/>
            <a:ext cx="9514670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72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r>
              <a:rPr lang="zh-TW" altLang="en-US" sz="72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形式</a:t>
            </a:r>
            <a:endParaRPr lang="en-US" altLang="zh-TW" sz="72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sp>
        <p:nvSpPr>
          <p:cNvPr id="15" name="Freeform 15"/>
          <p:cNvSpPr/>
          <p:nvPr/>
        </p:nvSpPr>
        <p:spPr>
          <a:xfrm rot="917865" flipH="1">
            <a:off x="-1374334" y="499595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69602" flipH="1">
            <a:off x="-5553" y="7576964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38062">
            <a:off x="3309842" y="9458852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3394736" y="3406493"/>
            <a:ext cx="11315445" cy="3963037"/>
            <a:chOff x="0" y="0"/>
            <a:chExt cx="1978997" cy="15272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78997" cy="152725"/>
            </a:xfrm>
            <a:custGeom>
              <a:avLst/>
              <a:gdLst/>
              <a:ahLst/>
              <a:cxnLst/>
              <a:rect l="l" t="t" r="r" b="b"/>
              <a:pathLst>
                <a:path w="1978997" h="152725">
                  <a:moveTo>
                    <a:pt x="76363" y="0"/>
                  </a:moveTo>
                  <a:lnTo>
                    <a:pt x="1902634" y="0"/>
                  </a:lnTo>
                  <a:cubicBezTo>
                    <a:pt x="1922887" y="0"/>
                    <a:pt x="1942310" y="8045"/>
                    <a:pt x="1956631" y="22366"/>
                  </a:cubicBezTo>
                  <a:cubicBezTo>
                    <a:pt x="1970951" y="36687"/>
                    <a:pt x="1978997" y="56110"/>
                    <a:pt x="1978997" y="76363"/>
                  </a:cubicBezTo>
                  <a:lnTo>
                    <a:pt x="1978997" y="76363"/>
                  </a:lnTo>
                  <a:cubicBezTo>
                    <a:pt x="1978997" y="96615"/>
                    <a:pt x="1970951" y="116039"/>
                    <a:pt x="1956631" y="130359"/>
                  </a:cubicBezTo>
                  <a:cubicBezTo>
                    <a:pt x="1942310" y="144680"/>
                    <a:pt x="1922887" y="152725"/>
                    <a:pt x="1902634" y="152725"/>
                  </a:cubicBezTo>
                  <a:lnTo>
                    <a:pt x="76363" y="152725"/>
                  </a:lnTo>
                  <a:cubicBezTo>
                    <a:pt x="56110" y="152725"/>
                    <a:pt x="36687" y="144680"/>
                    <a:pt x="22366" y="130359"/>
                  </a:cubicBezTo>
                  <a:cubicBezTo>
                    <a:pt x="8045" y="116039"/>
                    <a:pt x="0" y="96615"/>
                    <a:pt x="0" y="76363"/>
                  </a:cubicBezTo>
                  <a:lnTo>
                    <a:pt x="0" y="76363"/>
                  </a:lnTo>
                  <a:cubicBezTo>
                    <a:pt x="0" y="56110"/>
                    <a:pt x="8045" y="36687"/>
                    <a:pt x="22366" y="22366"/>
                  </a:cubicBezTo>
                  <a:cubicBezTo>
                    <a:pt x="36687" y="8045"/>
                    <a:pt x="56110" y="0"/>
                    <a:pt x="763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5D486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978997" cy="219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919135" y="3503031"/>
            <a:ext cx="9982200" cy="3193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評鑑內容為平時評鑑及學年度評鑑</a:t>
            </a:r>
            <a:b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</a:b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評鑑方式為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Cooper Black" panose="0208090404030B020404" pitchFamily="18" charset="0"/>
                <a:ea typeface="Cloud Condensed Bold"/>
                <a:cs typeface="Cloud Condensed Bold"/>
                <a:sym typeface="Cloud Condensed Bold"/>
              </a:rPr>
              <a:t>線上評鑑</a:t>
            </a:r>
            <a:r>
              <a:rPr lang="en-US" altLang="zh-TW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上傳共通性及社團活動績效檔案</a:t>
            </a:r>
            <a:r>
              <a:rPr lang="en-US" altLang="zh-TW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  <a:r>
              <a:rPr lang="zh-TW" altLang="en-US" sz="4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及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實體簡報評鑑</a:t>
            </a:r>
            <a:endParaRPr lang="en-US" altLang="zh-TW" sz="4800" b="1" dirty="0">
              <a:solidFill>
                <a:schemeClr val="accent6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2726231" y="2749500"/>
            <a:ext cx="13117127" cy="6356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一、上傳網址／期限：</a:t>
            </a:r>
            <a:r>
              <a:rPr lang="en-US" altLang="zh-TW" sz="2800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https://forms.gle/dsnjnyZE5eDmPXYP9</a:t>
            </a:r>
            <a:endParaRPr lang="en-US" altLang="zh-TW" sz="2800" dirty="0">
              <a:solidFill>
                <a:srgbClr val="00B0F0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         </a:t>
            </a:r>
            <a:r>
              <a:rPr lang="en-US" altLang="zh-TW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3/2</a:t>
            </a:r>
            <a:r>
              <a:rPr lang="zh-TW" altLang="en-US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altLang="zh-TW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0900</a:t>
            </a:r>
            <a:r>
              <a:rPr lang="zh-TW" altLang="en-US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altLang="zh-TW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~</a:t>
            </a:r>
            <a:r>
              <a:rPr lang="zh-TW" altLang="en-US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altLang="zh-TW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3/25</a:t>
            </a:r>
            <a:r>
              <a:rPr lang="zh-TW" altLang="en-US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altLang="zh-TW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1300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二、檔名格式請註明社團編號，如：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A001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外國語文學系系學會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組織運作，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錯誤檔名將扣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分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三、活動當天簡報與報名提交截止日期：</a:t>
            </a:r>
            <a:r>
              <a:rPr lang="en-US" altLang="zh-TW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4/17</a:t>
            </a:r>
            <a:r>
              <a:rPr lang="zh-TW" altLang="en-US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en-US" altLang="zh-TW" sz="2800" b="1" dirty="0">
                <a:solidFill>
                  <a:srgbClr val="00B0F0"/>
                </a:solidFill>
                <a:highlight>
                  <a:srgbClr val="FFFF00"/>
                </a:highlight>
                <a:latin typeface="Cloud Condensed Bold"/>
                <a:ea typeface="Cloud Condensed Bold"/>
                <a:cs typeface="Cloud Condensed Bold"/>
                <a:sym typeface="Cloud Condensed Bold"/>
              </a:rPr>
              <a:t>1700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報名表單：</a:t>
            </a:r>
            <a:r>
              <a:rPr lang="en-US" altLang="zh-TW" sz="2800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https://forms.gle/NsnEWxQHtv8bYtdD8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簡報內容：限社團活動績效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規劃與執行 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&amp;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特色與績效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四、簡報時間規則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每人簡報時間：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3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分鐘，將有兩次提醒：倒數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30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秒提醒，時間到即提醒結束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線上</a:t>
            </a: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資料上傳及簡報注意事項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1627894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5724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068998" y="1943051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126090" y="2985754"/>
            <a:ext cx="1214040" cy="5086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平時</a:t>
            </a: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954442" y="1944751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TextBox 24">
            <a:extLst>
              <a:ext uri="{FF2B5EF4-FFF2-40B4-BE49-F238E27FC236}">
                <a16:creationId xmlns:a16="http://schemas.microsoft.com/office/drawing/2014/main" id="{17E07B2A-E76A-4F9E-8919-2F8EC3CA0B9D}"/>
              </a:ext>
            </a:extLst>
          </p:cNvPr>
          <p:cNvSpPr txBox="1"/>
          <p:nvPr/>
        </p:nvSpPr>
        <p:spPr>
          <a:xfrm>
            <a:off x="4731294" y="1618753"/>
            <a:ext cx="10949315" cy="6541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社團平時評鑑評分項目（由課外組社團輔導老師評分）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活動與經費辦理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活動申請與成果表是否準時繳交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經費申請與結報是否依時完成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配合度與參與情形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是否參與學校活動（如社博、幹訓、整潔競賽及說明會等課外組舉辦活動）　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場地與設備管理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借用場地是否妥善維護與復原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器材借用是否愛惜並準時歸還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空間使用狀況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社團辦公室整潔與使用情形良好</a:t>
            </a:r>
          </a:p>
          <a:p>
            <a:pPr algn="l">
              <a:lnSpc>
                <a:spcPct val="150000"/>
              </a:lnSpc>
            </a:pPr>
            <a:r>
              <a:rPr lang="en-US" altLang="zh-TW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•	</a:t>
            </a:r>
            <a:r>
              <a:rPr lang="zh-TW" altLang="en-US" sz="22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其他事項</a:t>
            </a:r>
          </a:p>
          <a:p>
            <a:pPr algn="l">
              <a:lnSpc>
                <a:spcPct val="150000"/>
              </a:lnSpc>
            </a:pPr>
            <a:r>
              <a:rPr lang="zh-TW" altLang="en-US" sz="22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▸ 課外組另行公告或認定事項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78008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978030">
            <a:off x="3137431" y="1659087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0" y="0"/>
                </a:moveTo>
                <a:lnTo>
                  <a:pt x="343461" y="0"/>
                </a:lnTo>
                <a:lnTo>
                  <a:pt x="343461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63768" flipH="1">
            <a:off x="446547" y="8078602"/>
            <a:ext cx="1345069" cy="3362672"/>
          </a:xfrm>
          <a:custGeom>
            <a:avLst/>
            <a:gdLst/>
            <a:ahLst/>
            <a:cxnLst/>
            <a:rect l="l" t="t" r="r" b="b"/>
            <a:pathLst>
              <a:path w="1345069" h="3362672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38062">
            <a:off x="4306799" y="2322006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517225">
            <a:off x="16909403" y="-701532"/>
            <a:ext cx="1559085" cy="3198124"/>
          </a:xfrm>
          <a:custGeom>
            <a:avLst/>
            <a:gdLst/>
            <a:ahLst/>
            <a:cxnLst/>
            <a:rect l="l" t="t" r="r" b="b"/>
            <a:pathLst>
              <a:path w="1559085" h="3198124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4077875" y="2087820"/>
            <a:ext cx="0" cy="6492240"/>
          </a:xfrm>
          <a:prstGeom prst="line">
            <a:avLst/>
          </a:prstGeom>
          <a:ln w="38100" cap="flat">
            <a:solidFill>
              <a:srgbClr val="F5D48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2302301" y="2199438"/>
            <a:ext cx="1214040" cy="6382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學年度</a:t>
            </a: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954442" y="1944751"/>
            <a:ext cx="212090" cy="2120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973477" y="4763885"/>
            <a:ext cx="212090" cy="2120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970716" y="8367970"/>
            <a:ext cx="212090" cy="21209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D48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 rot="-757916">
            <a:off x="-37160" y="7674347"/>
            <a:ext cx="1579175" cy="3923415"/>
          </a:xfrm>
          <a:custGeom>
            <a:avLst/>
            <a:gdLst/>
            <a:ahLst/>
            <a:cxnLst/>
            <a:rect l="l" t="t" r="r" b="b"/>
            <a:pathLst>
              <a:path w="1579175" h="3923415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001911">
            <a:off x="17115821" y="9008743"/>
            <a:ext cx="1548268" cy="2256129"/>
          </a:xfrm>
          <a:custGeom>
            <a:avLst/>
            <a:gdLst/>
            <a:ahLst/>
            <a:cxnLst/>
            <a:rect l="l" t="t" r="r" b="b"/>
            <a:pathLst>
              <a:path w="1548268" h="2256129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6813892" flipH="1">
            <a:off x="16284739" y="9232900"/>
            <a:ext cx="249784" cy="589462"/>
          </a:xfrm>
          <a:custGeom>
            <a:avLst/>
            <a:gdLst/>
            <a:ahLst/>
            <a:cxnLst/>
            <a:rect l="l" t="t" r="r" b="b"/>
            <a:pathLst>
              <a:path w="249784" h="589462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6DC62B48-1472-450E-ABDC-C38062F29155}"/>
              </a:ext>
            </a:extLst>
          </p:cNvPr>
          <p:cNvSpPr txBox="1"/>
          <p:nvPr/>
        </p:nvSpPr>
        <p:spPr>
          <a:xfrm>
            <a:off x="5101158" y="1945774"/>
            <a:ext cx="10949315" cy="3447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由評鑑委員就下列項目評鑑。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組織運作。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資源管理。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規劃與執行。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特色與績效。</a:t>
            </a:r>
          </a:p>
          <a:p>
            <a:pPr algn="l">
              <a:lnSpc>
                <a:spcPct val="150000"/>
              </a:lnSpc>
            </a:pPr>
            <a:endParaRPr lang="zh-TW" altLang="en-US" sz="22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57169800-64A9-4DED-AAD7-051E96E2746A}"/>
              </a:ext>
            </a:extLst>
          </p:cNvPr>
          <p:cNvSpPr txBox="1"/>
          <p:nvPr/>
        </p:nvSpPr>
        <p:spPr>
          <a:xfrm>
            <a:off x="5158372" y="5427366"/>
            <a:ext cx="109493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" panose="02020500000000000000" charset="0"/>
                <a:ea typeface="標楷體" panose="03000509000000000000" pitchFamily="65" charset="-120"/>
                <a:cs typeface="Cloud Condensed" panose="02020500000000000000" charset="0"/>
              </a:rPr>
              <a:t>📌 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活動申請相關規定重點</a:t>
            </a:r>
            <a:endParaRPr lang="en-US" altLang="zh-TW" sz="2800" kern="100" dirty="0">
              <a:solidFill>
                <a:schemeClr val="accent1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未經課外活動組核准之活動申請單</a:t>
            </a:r>
            <a:endParaRPr lang="en-US" altLang="zh-TW" sz="2800" kern="100" dirty="0">
              <a:solidFill>
                <a:schemeClr val="accent1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🔹 視為社團私下活動</a:t>
            </a:r>
            <a:endParaRPr lang="en-US" altLang="zh-TW" sz="2800" kern="100" dirty="0">
              <a:solidFill>
                <a:schemeClr val="accent1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🔹 不得列入社團評鑑成果</a:t>
            </a:r>
            <a:endParaRPr lang="en-US" altLang="zh-TW" sz="2800" kern="100" dirty="0">
              <a:solidFill>
                <a:schemeClr val="accent1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  <a:p>
            <a:pPr marL="0" lvl="0" indent="0">
              <a:buNone/>
            </a:pP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     🔹 評鑑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資料</a:t>
            </a:r>
            <a:r>
              <a:rPr lang="zh-TW" altLang="en-US" sz="2800" kern="100" dirty="0">
                <a:solidFill>
                  <a:schemeClr val="accent1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請務必附上</a:t>
            </a:r>
            <a:r>
              <a:rPr lang="zh-TW" altLang="en-US" sz="2800" kern="100" dirty="0">
                <a:solidFill>
                  <a:schemeClr val="accent6">
                    <a:lumMod val="75000"/>
                  </a:schemeClr>
                </a:solidFill>
                <a:effectLst/>
                <a:latin typeface="Cloud Condensed Bold" panose="02020500000000000000" charset="0"/>
                <a:ea typeface="標楷體" panose="03000509000000000000" pitchFamily="65" charset="-120"/>
                <a:cs typeface="Cloud Condensed Bold" panose="02020500000000000000" charset="0"/>
              </a:rPr>
              <a:t>活動核准單掃描檔</a:t>
            </a:r>
            <a:endParaRPr lang="en-US" altLang="zh-TW" sz="2800" kern="100" dirty="0">
              <a:solidFill>
                <a:schemeClr val="accent6">
                  <a:lumMod val="75000"/>
                </a:schemeClr>
              </a:solidFill>
              <a:effectLst/>
              <a:latin typeface="Cloud Condensed Bold" panose="02020500000000000000" charset="0"/>
              <a:ea typeface="標楷體" panose="03000509000000000000" pitchFamily="65" charset="-120"/>
              <a:cs typeface="Cloud Condensed Bold" panose="0202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4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2694514" y="2913688"/>
            <a:ext cx="14335797" cy="703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請依下列分類，繳交四份 </a:t>
            </a:r>
            <a:r>
              <a:rPr lang="en-US" altLang="zh-TW" sz="2800" b="1" dirty="0">
                <a:solidFill>
                  <a:srgbClr val="FF000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PDF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檔案（不接受外部連結）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一、組織運作　      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📄 檔名格式：編號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OOO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</a:t>
            </a:r>
            <a:r>
              <a:rPr lang="en-US" altLang="zh-TW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例：</a:t>
            </a:r>
            <a:r>
              <a:rPr lang="en-US" altLang="zh-TW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A001</a:t>
            </a:r>
            <a:r>
              <a:rPr lang="zh-TW" altLang="en-US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外國語文學系系學會</a:t>
            </a:r>
            <a:r>
              <a:rPr lang="en-US" altLang="zh-TW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組織運作</a:t>
            </a:r>
            <a:r>
              <a:rPr lang="en-US" altLang="zh-TW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　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    ✦ 內容涵蓋組織結構、會議紀錄等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二、資源管理　      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📄 檔名格式：編號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OOO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資源管理　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    ✦ 含經費使用、器材管理等資料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三、社團活動績效　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📄 檔名格式：編號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OOO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社團活動績效編號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OOO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檢核表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    ✦ 活動成果、參與照片與報告等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建議可以一活動一卷整理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⚠️ 注意事項：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檔案格式限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PDF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，容量各上限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100MB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檔案上傳後不得修改，</a:t>
            </a:r>
            <a:endParaRPr lang="en-US" altLang="zh-TW" sz="26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                        僅採第一次上傳版本評分，檔名請依指定格式，檔案命名錯誤將扣 </a:t>
            </a:r>
            <a:r>
              <a:rPr lang="en-US" altLang="zh-TW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1 </a:t>
            </a:r>
            <a:r>
              <a:rPr lang="zh-TW" altLang="en-US" sz="26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分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TW" altLang="en-US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資料上傳格式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2346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6580" y="1062934"/>
            <a:ext cx="16102422" cy="8804965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677EA4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274726" cy="2234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3905165" flipV="1">
            <a:off x="3566333" y="-1326756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0" y="4206807"/>
                </a:moveTo>
                <a:lnTo>
                  <a:pt x="2050819" y="4206807"/>
                </a:lnTo>
                <a:lnTo>
                  <a:pt x="2050819" y="0"/>
                </a:lnTo>
                <a:lnTo>
                  <a:pt x="0" y="0"/>
                </a:lnTo>
                <a:lnTo>
                  <a:pt x="0" y="420680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58535" flipH="1">
            <a:off x="-922234" y="-3223597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28401" flipH="1">
            <a:off x="14831672" y="1843434"/>
            <a:ext cx="343462" cy="810529"/>
          </a:xfrm>
          <a:custGeom>
            <a:avLst/>
            <a:gdLst/>
            <a:ahLst/>
            <a:cxnLst/>
            <a:rect l="l" t="t" r="r" b="b"/>
            <a:pathLst>
              <a:path w="343462" h="810529">
                <a:moveTo>
                  <a:pt x="343461" y="0"/>
                </a:moveTo>
                <a:lnTo>
                  <a:pt x="0" y="0"/>
                </a:lnTo>
                <a:lnTo>
                  <a:pt x="0" y="810528"/>
                </a:lnTo>
                <a:lnTo>
                  <a:pt x="343461" y="810528"/>
                </a:lnTo>
                <a:lnTo>
                  <a:pt x="34346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222482" flipH="1" flipV="1">
            <a:off x="12669901" y="-1119419"/>
            <a:ext cx="2050819" cy="4206808"/>
          </a:xfrm>
          <a:custGeom>
            <a:avLst/>
            <a:gdLst/>
            <a:ahLst/>
            <a:cxnLst/>
            <a:rect l="l" t="t" r="r" b="b"/>
            <a:pathLst>
              <a:path w="2050819" h="4206808">
                <a:moveTo>
                  <a:pt x="2050819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9" y="0"/>
                </a:lnTo>
                <a:lnTo>
                  <a:pt x="2050819" y="420680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73478">
            <a:off x="15158630" y="-2800135"/>
            <a:ext cx="4082632" cy="6221154"/>
          </a:xfrm>
          <a:custGeom>
            <a:avLst/>
            <a:gdLst/>
            <a:ahLst/>
            <a:cxnLst/>
            <a:rect l="l" t="t" r="r" b="b"/>
            <a:pathLst>
              <a:path w="4082632" h="6221154">
                <a:moveTo>
                  <a:pt x="0" y="0"/>
                </a:moveTo>
                <a:lnTo>
                  <a:pt x="4082632" y="0"/>
                </a:lnTo>
                <a:lnTo>
                  <a:pt x="4082632" y="6221154"/>
                </a:lnTo>
                <a:lnTo>
                  <a:pt x="0" y="622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92920" flipH="1">
            <a:off x="16834921" y="7546424"/>
            <a:ext cx="293615" cy="692897"/>
          </a:xfrm>
          <a:custGeom>
            <a:avLst/>
            <a:gdLst/>
            <a:ahLst/>
            <a:cxnLst/>
            <a:rect l="l" t="t" r="r" b="b"/>
            <a:pathLst>
              <a:path w="293615" h="692897">
                <a:moveTo>
                  <a:pt x="293615" y="0"/>
                </a:moveTo>
                <a:lnTo>
                  <a:pt x="0" y="0"/>
                </a:lnTo>
                <a:lnTo>
                  <a:pt x="0" y="692898"/>
                </a:lnTo>
                <a:lnTo>
                  <a:pt x="293615" y="692898"/>
                </a:lnTo>
                <a:lnTo>
                  <a:pt x="29361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6580" y="7376535"/>
            <a:ext cx="913424" cy="904289"/>
          </a:xfrm>
          <a:custGeom>
            <a:avLst/>
            <a:gdLst/>
            <a:ahLst/>
            <a:cxnLst/>
            <a:rect l="l" t="t" r="r" b="b"/>
            <a:pathLst>
              <a:path w="913424" h="904289">
                <a:moveTo>
                  <a:pt x="0" y="0"/>
                </a:moveTo>
                <a:lnTo>
                  <a:pt x="913424" y="0"/>
                </a:lnTo>
                <a:lnTo>
                  <a:pt x="913424" y="904289"/>
                </a:lnTo>
                <a:lnTo>
                  <a:pt x="0" y="904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342">
            <a:off x="1256168" y="8219636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1" y="0"/>
                </a:lnTo>
                <a:lnTo>
                  <a:pt x="699931" y="955537"/>
                </a:lnTo>
                <a:lnTo>
                  <a:pt x="0" y="955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382028" flipH="1">
            <a:off x="1550093" y="7701259"/>
            <a:ext cx="927296" cy="870500"/>
          </a:xfrm>
          <a:custGeom>
            <a:avLst/>
            <a:gdLst/>
            <a:ahLst/>
            <a:cxnLst/>
            <a:rect l="l" t="t" r="r" b="b"/>
            <a:pathLst>
              <a:path w="927296" h="870500">
                <a:moveTo>
                  <a:pt x="927296" y="0"/>
                </a:moveTo>
                <a:lnTo>
                  <a:pt x="0" y="0"/>
                </a:lnTo>
                <a:lnTo>
                  <a:pt x="0" y="870499"/>
                </a:lnTo>
                <a:lnTo>
                  <a:pt x="927296" y="870499"/>
                </a:lnTo>
                <a:lnTo>
                  <a:pt x="9272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327653" y="8331730"/>
            <a:ext cx="901349" cy="813467"/>
          </a:xfrm>
          <a:custGeom>
            <a:avLst/>
            <a:gdLst/>
            <a:ahLst/>
            <a:cxnLst/>
            <a:rect l="l" t="t" r="r" b="b"/>
            <a:pathLst>
              <a:path w="901349" h="813467">
                <a:moveTo>
                  <a:pt x="0" y="0"/>
                </a:moveTo>
                <a:lnTo>
                  <a:pt x="901349" y="0"/>
                </a:lnTo>
                <a:lnTo>
                  <a:pt x="901349" y="813467"/>
                </a:lnTo>
                <a:lnTo>
                  <a:pt x="0" y="8134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368131">
            <a:off x="15977687" y="8394338"/>
            <a:ext cx="699931" cy="955537"/>
          </a:xfrm>
          <a:custGeom>
            <a:avLst/>
            <a:gdLst/>
            <a:ahLst/>
            <a:cxnLst/>
            <a:rect l="l" t="t" r="r" b="b"/>
            <a:pathLst>
              <a:path w="699931" h="955537">
                <a:moveTo>
                  <a:pt x="0" y="0"/>
                </a:moveTo>
                <a:lnTo>
                  <a:pt x="699932" y="0"/>
                </a:lnTo>
                <a:lnTo>
                  <a:pt x="699932" y="955538"/>
                </a:lnTo>
                <a:lnTo>
                  <a:pt x="0" y="95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0" name="Group 50"/>
          <p:cNvGrpSpPr/>
          <p:nvPr/>
        </p:nvGrpSpPr>
        <p:grpSpPr>
          <a:xfrm>
            <a:off x="1676400" y="2668456"/>
            <a:ext cx="14478000" cy="6826465"/>
            <a:chOff x="0" y="0"/>
            <a:chExt cx="671001" cy="1333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71001" cy="133346"/>
            </a:xfrm>
            <a:custGeom>
              <a:avLst/>
              <a:gdLst/>
              <a:ahLst/>
              <a:cxnLst/>
              <a:rect l="l" t="t" r="r" b="b"/>
              <a:pathLst>
                <a:path w="671001" h="133346">
                  <a:moveTo>
                    <a:pt x="66673" y="0"/>
                  </a:moveTo>
                  <a:lnTo>
                    <a:pt x="604328" y="0"/>
                  </a:lnTo>
                  <a:cubicBezTo>
                    <a:pt x="622011" y="0"/>
                    <a:pt x="638970" y="7024"/>
                    <a:pt x="651473" y="19528"/>
                  </a:cubicBezTo>
                  <a:cubicBezTo>
                    <a:pt x="663977" y="32032"/>
                    <a:pt x="671001" y="48990"/>
                    <a:pt x="671001" y="66673"/>
                  </a:cubicBezTo>
                  <a:lnTo>
                    <a:pt x="671001" y="66673"/>
                  </a:lnTo>
                  <a:cubicBezTo>
                    <a:pt x="671001" y="103495"/>
                    <a:pt x="641151" y="133346"/>
                    <a:pt x="604328" y="133346"/>
                  </a:cubicBezTo>
                  <a:lnTo>
                    <a:pt x="66673" y="133346"/>
                  </a:lnTo>
                  <a:cubicBezTo>
                    <a:pt x="48990" y="133346"/>
                    <a:pt x="32032" y="126322"/>
                    <a:pt x="19528" y="113818"/>
                  </a:cubicBezTo>
                  <a:cubicBezTo>
                    <a:pt x="7024" y="101314"/>
                    <a:pt x="0" y="84356"/>
                    <a:pt x="0" y="66673"/>
                  </a:cubicBezTo>
                  <a:lnTo>
                    <a:pt x="0" y="66673"/>
                  </a:lnTo>
                  <a:cubicBezTo>
                    <a:pt x="0" y="48990"/>
                    <a:pt x="7024" y="32032"/>
                    <a:pt x="19528" y="19528"/>
                  </a:cubicBezTo>
                  <a:cubicBezTo>
                    <a:pt x="32032" y="7024"/>
                    <a:pt x="48990" y="0"/>
                    <a:pt x="6667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BCB792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671001" cy="200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2754919" y="2901526"/>
            <a:ext cx="5246081" cy="2987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00B0F0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四、社團活動績效　</a:t>
            </a:r>
            <a:r>
              <a:rPr lang="zh-TW" altLang="en-US" sz="28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檢核表</a:t>
            </a:r>
            <a:endParaRPr lang="en-US" altLang="zh-TW" sz="2800" b="1" dirty="0">
              <a:solidFill>
                <a:schemeClr val="accent1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📄 檔名格式：編號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OOO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社</a:t>
            </a:r>
            <a:r>
              <a:rPr lang="en-US" altLang="zh-TW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-</a:t>
            </a:r>
            <a:r>
              <a:rPr lang="zh-TW" altLang="en-US" sz="2800" b="1" dirty="0">
                <a:solidFill>
                  <a:srgbClr val="677EA4"/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檢核表</a:t>
            </a:r>
            <a:endParaRPr lang="en-US" altLang="zh-TW" sz="2800" b="1" dirty="0">
              <a:solidFill>
                <a:srgbClr val="677EA4"/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檢核表只需打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V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或填無</a:t>
            </a:r>
            <a:endParaRPr lang="en-US" altLang="zh-TW" sz="2200" b="1" dirty="0">
              <a:solidFill>
                <a:schemeClr val="accent1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有打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V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的活動核准單請放在活動特色績效的檔案內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(</a:t>
            </a:r>
            <a:r>
              <a:rPr lang="zh-TW" altLang="en-US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一活動一卷的第一頁</a:t>
            </a:r>
            <a:r>
              <a:rPr lang="en-US" altLang="zh-TW" sz="2200" b="1" dirty="0">
                <a:solidFill>
                  <a:schemeClr val="accent1">
                    <a:lumMod val="75000"/>
                  </a:schemeClr>
                </a:solidFill>
                <a:latin typeface="Cloud Condensed Bold"/>
                <a:ea typeface="Cloud Condensed Bold"/>
                <a:cs typeface="Cloud Condensed Bold"/>
                <a:sym typeface="Cloud Condensed Bold"/>
              </a:rPr>
              <a:t>)</a:t>
            </a:r>
            <a:endParaRPr lang="zh-TW" altLang="en-US" sz="2200" b="1" dirty="0">
              <a:solidFill>
                <a:schemeClr val="accent1">
                  <a:lumMod val="75000"/>
                </a:schemeClr>
              </a:solidFill>
              <a:latin typeface="Cloud Condensed Bold"/>
              <a:ea typeface="Cloud Condensed Bold"/>
              <a:cs typeface="Cloud Condensed Bold"/>
              <a:sym typeface="Cloud Condensed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240729" y="1388808"/>
            <a:ext cx="11358495" cy="1124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altLang="zh-TW" sz="4800" spc="288" dirty="0" err="1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評鑑</a:t>
            </a:r>
            <a:r>
              <a:rPr lang="zh-TW" altLang="en-US" sz="4800" spc="288" dirty="0">
                <a:solidFill>
                  <a:srgbClr val="677EA4"/>
                </a:solidFill>
                <a:latin typeface="王漢宗勘流亭"/>
                <a:ea typeface="王漢宗勘流亭"/>
                <a:cs typeface="王漢宗勘流亭"/>
                <a:sym typeface="王漢宗勘流亭"/>
              </a:rPr>
              <a:t>資料上傳格式</a:t>
            </a:r>
            <a:endParaRPr lang="en-US" altLang="zh-TW" sz="4800" spc="288" dirty="0">
              <a:solidFill>
                <a:srgbClr val="677EA4"/>
              </a:solidFill>
              <a:latin typeface="王漢宗勘流亭"/>
              <a:ea typeface="王漢宗勘流亭"/>
              <a:cs typeface="王漢宗勘流亭"/>
              <a:sym typeface="王漢宗勘流亭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43BAE58-63F7-49CC-8478-E1FAA5C95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808" y="2921995"/>
            <a:ext cx="5344271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08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5161</TotalTime>
  <Words>1966</Words>
  <Application>Microsoft Office PowerPoint</Application>
  <PresentationFormat>自訂</PresentationFormat>
  <Paragraphs>234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標楷體</vt:lpstr>
      <vt:lpstr>Calibri</vt:lpstr>
      <vt:lpstr>Cooper Black</vt:lpstr>
      <vt:lpstr>王漢宗勘流亭</vt:lpstr>
      <vt:lpstr>TAN Meringue</vt:lpstr>
      <vt:lpstr>Arial</vt:lpstr>
      <vt:lpstr>Cloud Condensed Bold</vt:lpstr>
      <vt:lpstr>Wingdings</vt:lpstr>
      <vt:lpstr>Cloud Condensed Bold Italics</vt:lpstr>
      <vt:lpstr>Cloud Condensed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Portfolio</dc:title>
  <dc:creator>admin</dc:creator>
  <cp:lastModifiedBy>CHANG ARIES</cp:lastModifiedBy>
  <cp:revision>56</cp:revision>
  <dcterms:created xsi:type="dcterms:W3CDTF">2006-08-16T00:00:00Z</dcterms:created>
  <dcterms:modified xsi:type="dcterms:W3CDTF">2026-02-24T08:18:24Z</dcterms:modified>
  <dc:identifier>DAGnYh8DnRA</dc:identifier>
</cp:coreProperties>
</file>