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8" r:id="rId9"/>
    <p:sldId id="270" r:id="rId10"/>
    <p:sldId id="272" r:id="rId11"/>
    <p:sldId id="273" r:id="rId12"/>
    <p:sldId id="274" r:id="rId13"/>
    <p:sldId id="264" r:id="rId14"/>
    <p:sldId id="275" r:id="rId15"/>
    <p:sldId id="276" r:id="rId16"/>
    <p:sldId id="277" r:id="rId17"/>
    <p:sldId id="278" r:id="rId18"/>
    <p:sldId id="271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65" r:id="rId31"/>
  </p:sldIdLst>
  <p:sldSz cx="18288000" cy="10287000"/>
  <p:notesSz cx="6858000" cy="9144000"/>
  <p:embeddedFontLst>
    <p:embeddedFont>
      <p:font typeface="王漢宗勘流亭" panose="02020500000000000000" charset="-12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loud Condensed" panose="02020500000000000000" charset="0"/>
      <p:regular r:id="rId37"/>
    </p:embeddedFont>
    <p:embeddedFont>
      <p:font typeface="Cloud Condensed Bold" panose="02020500000000000000" charset="0"/>
      <p:regular r:id="rId38"/>
    </p:embeddedFont>
    <p:embeddedFont>
      <p:font typeface="Cloud Condensed Bold Italics" panose="02020500000000000000" charset="-34"/>
      <p:regular r:id="rId39"/>
    </p:embeddedFont>
    <p:embeddedFont>
      <p:font typeface="Cooper Black" panose="0208090404030B020404" pitchFamily="18" charset="0"/>
      <p:regular r:id="rId40"/>
    </p:embeddedFont>
    <p:embeddedFont>
      <p:font typeface="TAN Meringue" charset="0"/>
      <p:regular r:id="rId41"/>
    </p:embeddedFont>
    <p:embeddedFont>
      <p:font typeface="標楷體" panose="03000509000000000000" pitchFamily="65" charset="-12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NG ARIES" initials="CA" lastIdx="1" clrIdx="0">
    <p:extLst>
      <p:ext uri="{19B8F6BF-5375-455C-9EA6-DF929625EA0E}">
        <p15:presenceInfo xmlns:p15="http://schemas.microsoft.com/office/powerpoint/2012/main" userId="e07ef709175992a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1393" y="7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123380" flipH="1">
            <a:off x="14900829" y="5447419"/>
            <a:ext cx="4260163" cy="6491677"/>
          </a:xfrm>
          <a:custGeom>
            <a:avLst/>
            <a:gdLst/>
            <a:ahLst/>
            <a:cxnLst/>
            <a:rect l="l" t="t" r="r" b="b"/>
            <a:pathLst>
              <a:path w="4260163" h="6491677">
                <a:moveTo>
                  <a:pt x="4260162" y="0"/>
                </a:moveTo>
                <a:lnTo>
                  <a:pt x="0" y="0"/>
                </a:lnTo>
                <a:lnTo>
                  <a:pt x="0" y="6491677"/>
                </a:lnTo>
                <a:lnTo>
                  <a:pt x="4260162" y="6491677"/>
                </a:lnTo>
                <a:lnTo>
                  <a:pt x="426016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294344">
            <a:off x="15058286" y="7262264"/>
            <a:ext cx="2236380" cy="5590951"/>
          </a:xfrm>
          <a:custGeom>
            <a:avLst/>
            <a:gdLst/>
            <a:ahLst/>
            <a:cxnLst/>
            <a:rect l="l" t="t" r="r" b="b"/>
            <a:pathLst>
              <a:path w="2236380" h="5590951">
                <a:moveTo>
                  <a:pt x="0" y="0"/>
                </a:moveTo>
                <a:lnTo>
                  <a:pt x="2236380" y="0"/>
                </a:lnTo>
                <a:lnTo>
                  <a:pt x="2236380" y="5590951"/>
                </a:lnTo>
                <a:lnTo>
                  <a:pt x="0" y="55909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962042">
            <a:off x="-1615455" y="-2988454"/>
            <a:ext cx="2770457" cy="6883122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73085">
            <a:off x="547951" y="-674957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529906" flipH="1">
            <a:off x="1852022" y="-1133107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853187">
            <a:off x="1936021" y="3559256"/>
            <a:ext cx="383936" cy="906043"/>
          </a:xfrm>
          <a:custGeom>
            <a:avLst/>
            <a:gdLst/>
            <a:ahLst/>
            <a:cxnLst/>
            <a:rect l="l" t="t" r="r" b="b"/>
            <a:pathLst>
              <a:path w="383936" h="906043">
                <a:moveTo>
                  <a:pt x="0" y="0"/>
                </a:moveTo>
                <a:lnTo>
                  <a:pt x="383936" y="0"/>
                </a:lnTo>
                <a:lnTo>
                  <a:pt x="383936" y="906043"/>
                </a:lnTo>
                <a:lnTo>
                  <a:pt x="0" y="9060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141099">
            <a:off x="16227382" y="7564634"/>
            <a:ext cx="1268138" cy="4354122"/>
          </a:xfrm>
          <a:custGeom>
            <a:avLst/>
            <a:gdLst/>
            <a:ahLst/>
            <a:cxnLst/>
            <a:rect l="l" t="t" r="r" b="b"/>
            <a:pathLst>
              <a:path w="1268138" h="4354122">
                <a:moveTo>
                  <a:pt x="0" y="0"/>
                </a:moveTo>
                <a:lnTo>
                  <a:pt x="1268138" y="0"/>
                </a:lnTo>
                <a:lnTo>
                  <a:pt x="1268138" y="4354122"/>
                </a:lnTo>
                <a:lnTo>
                  <a:pt x="0" y="43541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30227" y="8313410"/>
            <a:ext cx="964079" cy="2433006"/>
          </a:xfrm>
          <a:custGeom>
            <a:avLst/>
            <a:gdLst/>
            <a:ahLst/>
            <a:cxnLst/>
            <a:rect l="l" t="t" r="r" b="b"/>
            <a:pathLst>
              <a:path w="964079" h="2433006">
                <a:moveTo>
                  <a:pt x="0" y="0"/>
                </a:moveTo>
                <a:lnTo>
                  <a:pt x="964079" y="0"/>
                </a:lnTo>
                <a:lnTo>
                  <a:pt x="964079" y="2433007"/>
                </a:lnTo>
                <a:lnTo>
                  <a:pt x="0" y="24330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954738">
            <a:off x="-36762" y="8612782"/>
            <a:ext cx="1541228" cy="3829139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8" y="0"/>
                </a:lnTo>
                <a:lnTo>
                  <a:pt x="1541228" y="3829139"/>
                </a:lnTo>
                <a:lnTo>
                  <a:pt x="0" y="3829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9527996">
            <a:off x="16747399" y="-663098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9" y="0"/>
                </a:lnTo>
                <a:lnTo>
                  <a:pt x="1548269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158146" flipH="1">
            <a:off x="16266961" y="2628013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5" y="0"/>
                </a:moveTo>
                <a:lnTo>
                  <a:pt x="0" y="0"/>
                </a:lnTo>
                <a:lnTo>
                  <a:pt x="0" y="589462"/>
                </a:lnTo>
                <a:lnTo>
                  <a:pt x="249785" y="589462"/>
                </a:lnTo>
                <a:lnTo>
                  <a:pt x="249785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 flipV="1">
            <a:off x="13904222" y="4703867"/>
            <a:ext cx="1613035" cy="1338421"/>
          </a:xfrm>
          <a:custGeom>
            <a:avLst/>
            <a:gdLst/>
            <a:ahLst/>
            <a:cxnLst/>
            <a:rect l="l" t="t" r="r" b="b"/>
            <a:pathLst>
              <a:path w="1613035" h="1338421">
                <a:moveTo>
                  <a:pt x="1613036" y="1338421"/>
                </a:moveTo>
                <a:lnTo>
                  <a:pt x="0" y="1338421"/>
                </a:lnTo>
                <a:lnTo>
                  <a:pt x="0" y="0"/>
                </a:lnTo>
                <a:lnTo>
                  <a:pt x="1613036" y="0"/>
                </a:lnTo>
                <a:lnTo>
                  <a:pt x="1613036" y="1338421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144305" b="-33966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770742" y="3830389"/>
            <a:ext cx="1613035" cy="1338421"/>
          </a:xfrm>
          <a:custGeom>
            <a:avLst/>
            <a:gdLst/>
            <a:ahLst/>
            <a:cxnLst/>
            <a:rect l="l" t="t" r="r" b="b"/>
            <a:pathLst>
              <a:path w="1613035" h="1338421">
                <a:moveTo>
                  <a:pt x="0" y="0"/>
                </a:moveTo>
                <a:lnTo>
                  <a:pt x="1613036" y="0"/>
                </a:lnTo>
                <a:lnTo>
                  <a:pt x="1613036" y="1338420"/>
                </a:lnTo>
                <a:lnTo>
                  <a:pt x="0" y="13384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144305" b="-33966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770742" y="3952723"/>
            <a:ext cx="12746516" cy="1530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spc="32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115年社團學生評鑑簡報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7468217" y="7420035"/>
            <a:ext cx="3351565" cy="551340"/>
            <a:chOff x="0" y="0"/>
            <a:chExt cx="2470483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470483" cy="406400"/>
            </a:xfrm>
            <a:custGeom>
              <a:avLst/>
              <a:gdLst/>
              <a:ahLst/>
              <a:cxnLst/>
              <a:rect l="l" t="t" r="r" b="b"/>
              <a:pathLst>
                <a:path w="2470483" h="406400">
                  <a:moveTo>
                    <a:pt x="2267283" y="0"/>
                  </a:moveTo>
                  <a:cubicBezTo>
                    <a:pt x="2379507" y="0"/>
                    <a:pt x="2470483" y="90976"/>
                    <a:pt x="2470483" y="203200"/>
                  </a:cubicBezTo>
                  <a:cubicBezTo>
                    <a:pt x="2470483" y="315424"/>
                    <a:pt x="2379507" y="406400"/>
                    <a:pt x="226728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2470483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805210" y="7360107"/>
            <a:ext cx="2677579" cy="575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課外活動組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8459484" y="8165642"/>
            <a:ext cx="1369032" cy="427238"/>
            <a:chOff x="0" y="0"/>
            <a:chExt cx="1302259" cy="406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302259" cy="406400"/>
            </a:xfrm>
            <a:custGeom>
              <a:avLst/>
              <a:gdLst/>
              <a:ahLst/>
              <a:cxnLst/>
              <a:rect l="l" t="t" r="r" b="b"/>
              <a:pathLst>
                <a:path w="1302259" h="406400">
                  <a:moveTo>
                    <a:pt x="1099059" y="0"/>
                  </a:moveTo>
                  <a:cubicBezTo>
                    <a:pt x="1211283" y="0"/>
                    <a:pt x="1302259" y="90976"/>
                    <a:pt x="1302259" y="203200"/>
                  </a:cubicBezTo>
                  <a:cubicBezTo>
                    <a:pt x="1302259" y="315424"/>
                    <a:pt x="1211283" y="406400"/>
                    <a:pt x="109905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1302259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7805209" y="8119538"/>
            <a:ext cx="2677579" cy="45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114.</a:t>
            </a:r>
            <a:r>
              <a:rPr lang="en-US" altLang="zh-TW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10</a:t>
            </a:r>
            <a:r>
              <a:rPr lang="en-US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.</a:t>
            </a:r>
            <a:r>
              <a:rPr lang="en-US" altLang="zh-TW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08</a:t>
            </a:r>
            <a:endParaRPr lang="en-US" sz="2799" dirty="0">
              <a:solidFill>
                <a:srgbClr val="677EA4"/>
              </a:solidFill>
              <a:latin typeface="Cloud Condensed"/>
              <a:ea typeface="Cloud Condensed"/>
              <a:cs typeface="Cloud Condensed"/>
              <a:sym typeface="Cloud Condensed"/>
            </a:endParaRPr>
          </a:p>
        </p:txBody>
      </p:sp>
      <p:sp>
        <p:nvSpPr>
          <p:cNvPr id="25" name="Freeform 25"/>
          <p:cNvSpPr/>
          <p:nvPr/>
        </p:nvSpPr>
        <p:spPr>
          <a:xfrm rot="-3157499">
            <a:off x="364437" y="3204740"/>
            <a:ext cx="450617" cy="1063402"/>
          </a:xfrm>
          <a:custGeom>
            <a:avLst/>
            <a:gdLst/>
            <a:ahLst/>
            <a:cxnLst/>
            <a:rect l="l" t="t" r="r" b="b"/>
            <a:pathLst>
              <a:path w="450617" h="1063402">
                <a:moveTo>
                  <a:pt x="0" y="0"/>
                </a:moveTo>
                <a:lnTo>
                  <a:pt x="450616" y="0"/>
                </a:lnTo>
                <a:lnTo>
                  <a:pt x="450616" y="1063402"/>
                </a:lnTo>
                <a:lnTo>
                  <a:pt x="0" y="106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6572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3981948" y="1945774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4801118" y="1879960"/>
            <a:ext cx="10949315" cy="6541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🧩 資源管理重點指標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數位化與資訊運用推動 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▸社團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檔案數位化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▸善用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社群軟體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，傳遞資訊與宣傳活動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財務管理制度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▸訂有明確財務管理制度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完整記錄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經費運用情形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▸使用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非私人帳戶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管理社團經費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▸存摺封面須上傳作為佐證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▸簿冊與印章由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不同專人保管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帳戶負責人須為當屆社長（否則扣分）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定期公告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收支概況，製作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年度活動預決算表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，含支出明細與內部稽核制度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財產管理規範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▸建立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產物保管制度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▸財產清冊需包含：▸ 圖片、存放地點▸ 使用（借用）與維修紀錄</a:t>
            </a: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60297996-EE2E-491B-955E-C0C7EDD0E78F}"/>
              </a:ext>
            </a:extLst>
          </p:cNvPr>
          <p:cNvSpPr txBox="1"/>
          <p:nvPr/>
        </p:nvSpPr>
        <p:spPr>
          <a:xfrm>
            <a:off x="2406287" y="2153648"/>
            <a:ext cx="1214040" cy="5010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資源管理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4126912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85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6572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3981948" y="1945774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4801118" y="1879960"/>
            <a:ext cx="10949315" cy="5526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🧩活動規劃與執行重點指標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計畫內容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活動計畫周詳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、內容充實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▸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富有創意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或能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展現傳統意涵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資源與可行性評估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▸依據社團可取得的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校內外資源與人力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，評估活動計畫的適切性與可行性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組織與分工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社團組織架構與活動籌備相互配合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▸有效召集社員參與，整合社內外人力與資源執行活動。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宣傳運用多元管道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推廣活動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成果評估活動結束後召開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檢討會議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▸大型活動（</a:t>
            </a: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50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人以上）進行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問卷回饋與分析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▸能分析執行成效與特色，並提出改善建議供未來參考。</a:t>
            </a: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60297996-EE2E-491B-955E-C0C7EDD0E78F}"/>
              </a:ext>
            </a:extLst>
          </p:cNvPr>
          <p:cNvSpPr txBox="1"/>
          <p:nvPr/>
        </p:nvSpPr>
        <p:spPr>
          <a:xfrm>
            <a:off x="2406287" y="2153648"/>
            <a:ext cx="1214040" cy="6305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規劃與執行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117264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6572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3981948" y="1945774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4801118" y="1879960"/>
            <a:ext cx="10949315" cy="5018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🧩活動特色與績效重點指標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活動內容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▸中小學營隊：以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教育優先區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為對象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▸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帶動中小學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：協助或帶動中小學社團成長與發展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▸社區與關懷：推動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社區服務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及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社會關懷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行動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活動特色主題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▸貼近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社團理念與學校文化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／傳統活動具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獨特性、創意性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，結合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社會議題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參與與合作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跨校／校外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參與或主辦，並展現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具體成果或績效</a:t>
            </a:r>
            <a:endParaRPr lang="en-US" altLang="zh-TW" sz="2200" b="1" dirty="0">
              <a:solidFill>
                <a:schemeClr val="accent6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▸協助或配合學校、社區、民間團體舉辦活動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參與對象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涵蓋社團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內部與外部人員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（如其他學生或社區成員）</a:t>
            </a: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60297996-EE2E-491B-955E-C0C7EDD0E78F}"/>
              </a:ext>
            </a:extLst>
          </p:cNvPr>
          <p:cNvSpPr txBox="1"/>
          <p:nvPr/>
        </p:nvSpPr>
        <p:spPr>
          <a:xfrm>
            <a:off x="2406287" y="2153648"/>
            <a:ext cx="1214040" cy="6305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特色與績效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3872238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43000" y="106868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2101248" y="4224335"/>
            <a:ext cx="4822439" cy="3205165"/>
            <a:chOff x="0" y="0"/>
            <a:chExt cx="3173253" cy="28017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73253" cy="280170"/>
            </a:xfrm>
            <a:custGeom>
              <a:avLst/>
              <a:gdLst/>
              <a:ahLst/>
              <a:cxnLst/>
              <a:rect l="l" t="t" r="r" b="b"/>
              <a:pathLst>
                <a:path w="3173253" h="280170">
                  <a:moveTo>
                    <a:pt x="10924" y="0"/>
                  </a:moveTo>
                  <a:lnTo>
                    <a:pt x="3162330" y="0"/>
                  </a:lnTo>
                  <a:cubicBezTo>
                    <a:pt x="3165227" y="0"/>
                    <a:pt x="3168005" y="1151"/>
                    <a:pt x="3170054" y="3199"/>
                  </a:cubicBezTo>
                  <a:cubicBezTo>
                    <a:pt x="3172102" y="5248"/>
                    <a:pt x="3173253" y="8026"/>
                    <a:pt x="3173253" y="10924"/>
                  </a:cubicBezTo>
                  <a:lnTo>
                    <a:pt x="3173253" y="269246"/>
                  </a:lnTo>
                  <a:cubicBezTo>
                    <a:pt x="3173253" y="272143"/>
                    <a:pt x="3172102" y="274922"/>
                    <a:pt x="3170054" y="276970"/>
                  </a:cubicBezTo>
                  <a:cubicBezTo>
                    <a:pt x="3168005" y="279019"/>
                    <a:pt x="3165227" y="280170"/>
                    <a:pt x="3162330" y="280170"/>
                  </a:cubicBezTo>
                  <a:lnTo>
                    <a:pt x="10924" y="280170"/>
                  </a:lnTo>
                  <a:cubicBezTo>
                    <a:pt x="8026" y="280170"/>
                    <a:pt x="5248" y="279019"/>
                    <a:pt x="3199" y="276970"/>
                  </a:cubicBezTo>
                  <a:cubicBezTo>
                    <a:pt x="1151" y="274922"/>
                    <a:pt x="0" y="272143"/>
                    <a:pt x="0" y="269246"/>
                  </a:cubicBezTo>
                  <a:lnTo>
                    <a:pt x="0" y="10924"/>
                  </a:lnTo>
                  <a:cubicBezTo>
                    <a:pt x="0" y="8026"/>
                    <a:pt x="1151" y="5248"/>
                    <a:pt x="3199" y="3199"/>
                  </a:cubicBezTo>
                  <a:cubicBezTo>
                    <a:pt x="5248" y="1151"/>
                    <a:pt x="8026" y="0"/>
                    <a:pt x="1092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BCB792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3173253" cy="346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2157552" y="3421032"/>
            <a:ext cx="4568414" cy="713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特優獎</a:t>
            </a:r>
            <a:r>
              <a:rPr lang="en-US" altLang="zh-TW" sz="2400" b="1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(</a:t>
            </a:r>
            <a:r>
              <a:rPr lang="zh-TW" altLang="en-US" sz="2400" b="1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各類組總平均成績第一名</a:t>
            </a:r>
            <a:r>
              <a:rPr lang="en-US" altLang="zh-TW" sz="2400" b="1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)</a:t>
            </a:r>
          </a:p>
          <a:p>
            <a:pPr algn="l">
              <a:lnSpc>
                <a:spcPts val="2940"/>
              </a:lnSpc>
            </a:pPr>
            <a:endParaRPr lang="en-US" sz="2100" dirty="0">
              <a:solidFill>
                <a:srgbClr val="677EA4"/>
              </a:solidFill>
              <a:latin typeface="Cloud Condensed"/>
              <a:ea typeface="Cloud Condensed"/>
              <a:cs typeface="Cloud Condensed"/>
              <a:sym typeface="Cloud Condense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935589" y="1627041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獎勵辦法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32852" y="4192894"/>
            <a:ext cx="3963237" cy="2704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獎狀乙幀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獎金新台幣四仟元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社團指導老師獎狀乙幀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社長小功兩次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有功幹部</a:t>
            </a:r>
            <a:r>
              <a:rPr lang="en-US" altLang="zh-TW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(</a:t>
            </a: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限六名內</a:t>
            </a:r>
            <a:r>
              <a:rPr lang="en-US" altLang="zh-TW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)</a:t>
            </a: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記功乙次</a:t>
            </a: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E4BCADF0-F4B9-4AAE-BE38-C8FDFEBD8FDB}"/>
              </a:ext>
            </a:extLst>
          </p:cNvPr>
          <p:cNvGrpSpPr/>
          <p:nvPr/>
        </p:nvGrpSpPr>
        <p:grpSpPr>
          <a:xfrm>
            <a:off x="9524999" y="3315354"/>
            <a:ext cx="6210772" cy="3923920"/>
            <a:chOff x="3542828" y="2207539"/>
            <a:chExt cx="6210772" cy="3923920"/>
          </a:xfrm>
        </p:grpSpPr>
        <p:grpSp>
          <p:nvGrpSpPr>
            <p:cNvPr id="6" name="Group 6"/>
            <p:cNvGrpSpPr/>
            <p:nvPr/>
          </p:nvGrpSpPr>
          <p:grpSpPr>
            <a:xfrm>
              <a:off x="3542828" y="2207539"/>
              <a:ext cx="6210772" cy="3923920"/>
              <a:chOff x="-44591" y="-481509"/>
              <a:chExt cx="523178" cy="57584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4591" y="-481509"/>
                <a:ext cx="478587" cy="94339"/>
              </a:xfrm>
              <a:custGeom>
                <a:avLst/>
                <a:gdLst/>
                <a:ahLst/>
                <a:cxnLst/>
                <a:rect l="l" t="t" r="r" b="b"/>
                <a:pathLst>
                  <a:path w="478587" h="94339">
                    <a:moveTo>
                      <a:pt x="47169" y="0"/>
                    </a:moveTo>
                    <a:lnTo>
                      <a:pt x="431418" y="0"/>
                    </a:lnTo>
                    <a:cubicBezTo>
                      <a:pt x="457469" y="0"/>
                      <a:pt x="478587" y="21118"/>
                      <a:pt x="478587" y="47169"/>
                    </a:cubicBezTo>
                    <a:lnTo>
                      <a:pt x="478587" y="47169"/>
                    </a:lnTo>
                    <a:cubicBezTo>
                      <a:pt x="478587" y="59679"/>
                      <a:pt x="473618" y="71677"/>
                      <a:pt x="464772" y="80523"/>
                    </a:cubicBezTo>
                    <a:cubicBezTo>
                      <a:pt x="455926" y="89369"/>
                      <a:pt x="443928" y="94339"/>
                      <a:pt x="431418" y="94339"/>
                    </a:cubicBezTo>
                    <a:lnTo>
                      <a:pt x="47169" y="94339"/>
                    </a:lnTo>
                    <a:cubicBezTo>
                      <a:pt x="34659" y="94339"/>
                      <a:pt x="22662" y="89369"/>
                      <a:pt x="13816" y="80523"/>
                    </a:cubicBezTo>
                    <a:cubicBezTo>
                      <a:pt x="4970" y="71677"/>
                      <a:pt x="0" y="59679"/>
                      <a:pt x="0" y="47169"/>
                    </a:cubicBezTo>
                    <a:lnTo>
                      <a:pt x="0" y="47169"/>
                    </a:lnTo>
                    <a:cubicBezTo>
                      <a:pt x="0" y="34659"/>
                      <a:pt x="4970" y="22662"/>
                      <a:pt x="13816" y="13816"/>
                    </a:cubicBezTo>
                    <a:cubicBezTo>
                      <a:pt x="22662" y="4970"/>
                      <a:pt x="34659" y="0"/>
                      <a:pt x="47169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rnd">
                <a:solidFill>
                  <a:srgbClr val="BCB792"/>
                </a:solidFill>
                <a:prstDash val="solid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66675"/>
                <a:ext cx="478587" cy="1610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3741398" y="2312541"/>
              <a:ext cx="5823829" cy="7135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zh-TW" altLang="en-US" sz="2400" b="1" dirty="0">
                  <a:solidFill>
                    <a:srgbClr val="677EA4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優等獎</a:t>
              </a:r>
              <a:r>
                <a:rPr lang="en-US" altLang="zh-TW" sz="2400" b="1" dirty="0">
                  <a:solidFill>
                    <a:srgbClr val="677EA4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(</a:t>
              </a:r>
              <a:r>
                <a:rPr lang="zh-TW" altLang="en-US" sz="2400" b="1" dirty="0">
                  <a:solidFill>
                    <a:srgbClr val="677EA4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各類組評鑑成績取前百分之十五</a:t>
              </a:r>
              <a:r>
                <a:rPr lang="en-US" altLang="zh-TW" sz="2400" b="1" dirty="0">
                  <a:solidFill>
                    <a:srgbClr val="677EA4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)</a:t>
              </a:r>
            </a:p>
            <a:p>
              <a:pPr algn="l">
                <a:lnSpc>
                  <a:spcPts val="2940"/>
                </a:lnSpc>
              </a:pPr>
              <a:endParaRPr lang="en-US" sz="21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endParaRPr>
            </a:p>
          </p:txBody>
        </p:sp>
      </p:grpSp>
      <p:grpSp>
        <p:nvGrpSpPr>
          <p:cNvPr id="34" name="Group 6">
            <a:extLst>
              <a:ext uri="{FF2B5EF4-FFF2-40B4-BE49-F238E27FC236}">
                <a16:creationId xmlns:a16="http://schemas.microsoft.com/office/drawing/2014/main" id="{3D6A87C6-38F3-4F91-A355-B3F458EA1DFB}"/>
              </a:ext>
            </a:extLst>
          </p:cNvPr>
          <p:cNvGrpSpPr/>
          <p:nvPr/>
        </p:nvGrpSpPr>
        <p:grpSpPr>
          <a:xfrm>
            <a:off x="1878980" y="3310002"/>
            <a:ext cx="5162425" cy="1213724"/>
            <a:chOff x="0" y="-83779"/>
            <a:chExt cx="497732" cy="178118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61F7D9B-16AB-4359-9DC1-5B466799813B}"/>
                </a:ext>
              </a:extLst>
            </p:cNvPr>
            <p:cNvSpPr/>
            <p:nvPr/>
          </p:nvSpPr>
          <p:spPr>
            <a:xfrm>
              <a:off x="6050" y="-83779"/>
              <a:ext cx="491682" cy="94339"/>
            </a:xfrm>
            <a:custGeom>
              <a:avLst/>
              <a:gdLst/>
              <a:ahLst/>
              <a:cxnLst/>
              <a:rect l="l" t="t" r="r" b="b"/>
              <a:pathLst>
                <a:path w="478587" h="94339">
                  <a:moveTo>
                    <a:pt x="47169" y="0"/>
                  </a:moveTo>
                  <a:lnTo>
                    <a:pt x="431418" y="0"/>
                  </a:lnTo>
                  <a:cubicBezTo>
                    <a:pt x="457469" y="0"/>
                    <a:pt x="478587" y="21118"/>
                    <a:pt x="478587" y="47169"/>
                  </a:cubicBezTo>
                  <a:lnTo>
                    <a:pt x="478587" y="47169"/>
                  </a:lnTo>
                  <a:cubicBezTo>
                    <a:pt x="478587" y="59679"/>
                    <a:pt x="473618" y="71677"/>
                    <a:pt x="464772" y="80523"/>
                  </a:cubicBezTo>
                  <a:cubicBezTo>
                    <a:pt x="455926" y="89369"/>
                    <a:pt x="443928" y="94339"/>
                    <a:pt x="431418" y="94339"/>
                  </a:cubicBezTo>
                  <a:lnTo>
                    <a:pt x="47169" y="94339"/>
                  </a:lnTo>
                  <a:cubicBezTo>
                    <a:pt x="34659" y="94339"/>
                    <a:pt x="22662" y="89369"/>
                    <a:pt x="13816" y="80523"/>
                  </a:cubicBezTo>
                  <a:cubicBezTo>
                    <a:pt x="4970" y="71677"/>
                    <a:pt x="0" y="59679"/>
                    <a:pt x="0" y="47169"/>
                  </a:cubicBezTo>
                  <a:lnTo>
                    <a:pt x="0" y="47169"/>
                  </a:lnTo>
                  <a:cubicBezTo>
                    <a:pt x="0" y="34659"/>
                    <a:pt x="4970" y="22662"/>
                    <a:pt x="13816" y="13816"/>
                  </a:cubicBezTo>
                  <a:cubicBezTo>
                    <a:pt x="22662" y="4970"/>
                    <a:pt x="34659" y="0"/>
                    <a:pt x="4716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34ECC2E-A679-4317-ACE9-6E4046F7EF8B}"/>
                </a:ext>
              </a:extLst>
            </p:cNvPr>
            <p:cNvSpPr txBox="1"/>
            <p:nvPr/>
          </p:nvSpPr>
          <p:spPr>
            <a:xfrm>
              <a:off x="0" y="-66675"/>
              <a:ext cx="478587" cy="161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12">
            <a:extLst>
              <a:ext uri="{FF2B5EF4-FFF2-40B4-BE49-F238E27FC236}">
                <a16:creationId xmlns:a16="http://schemas.microsoft.com/office/drawing/2014/main" id="{D08C6500-AC46-4F5D-8257-BBAEA86AC75D}"/>
              </a:ext>
            </a:extLst>
          </p:cNvPr>
          <p:cNvGrpSpPr/>
          <p:nvPr/>
        </p:nvGrpSpPr>
        <p:grpSpPr>
          <a:xfrm>
            <a:off x="9524999" y="4224335"/>
            <a:ext cx="5681422" cy="3205165"/>
            <a:chOff x="0" y="0"/>
            <a:chExt cx="3173253" cy="280170"/>
          </a:xfrm>
        </p:grpSpPr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1E4E8D5E-689F-4F92-8554-D011CBC2F154}"/>
                </a:ext>
              </a:extLst>
            </p:cNvPr>
            <p:cNvSpPr/>
            <p:nvPr/>
          </p:nvSpPr>
          <p:spPr>
            <a:xfrm>
              <a:off x="0" y="0"/>
              <a:ext cx="3173253" cy="280170"/>
            </a:xfrm>
            <a:custGeom>
              <a:avLst/>
              <a:gdLst/>
              <a:ahLst/>
              <a:cxnLst/>
              <a:rect l="l" t="t" r="r" b="b"/>
              <a:pathLst>
                <a:path w="3173253" h="280170">
                  <a:moveTo>
                    <a:pt x="10924" y="0"/>
                  </a:moveTo>
                  <a:lnTo>
                    <a:pt x="3162330" y="0"/>
                  </a:lnTo>
                  <a:cubicBezTo>
                    <a:pt x="3165227" y="0"/>
                    <a:pt x="3168005" y="1151"/>
                    <a:pt x="3170054" y="3199"/>
                  </a:cubicBezTo>
                  <a:cubicBezTo>
                    <a:pt x="3172102" y="5248"/>
                    <a:pt x="3173253" y="8026"/>
                    <a:pt x="3173253" y="10924"/>
                  </a:cubicBezTo>
                  <a:lnTo>
                    <a:pt x="3173253" y="269246"/>
                  </a:lnTo>
                  <a:cubicBezTo>
                    <a:pt x="3173253" y="272143"/>
                    <a:pt x="3172102" y="274922"/>
                    <a:pt x="3170054" y="276970"/>
                  </a:cubicBezTo>
                  <a:cubicBezTo>
                    <a:pt x="3168005" y="279019"/>
                    <a:pt x="3165227" y="280170"/>
                    <a:pt x="3162330" y="280170"/>
                  </a:cubicBezTo>
                  <a:lnTo>
                    <a:pt x="10924" y="280170"/>
                  </a:lnTo>
                  <a:cubicBezTo>
                    <a:pt x="8026" y="280170"/>
                    <a:pt x="5248" y="279019"/>
                    <a:pt x="3199" y="276970"/>
                  </a:cubicBezTo>
                  <a:cubicBezTo>
                    <a:pt x="1151" y="274922"/>
                    <a:pt x="0" y="272143"/>
                    <a:pt x="0" y="269246"/>
                  </a:cubicBezTo>
                  <a:lnTo>
                    <a:pt x="0" y="10924"/>
                  </a:lnTo>
                  <a:cubicBezTo>
                    <a:pt x="0" y="8026"/>
                    <a:pt x="1151" y="5248"/>
                    <a:pt x="3199" y="3199"/>
                  </a:cubicBezTo>
                  <a:cubicBezTo>
                    <a:pt x="5248" y="1151"/>
                    <a:pt x="8026" y="0"/>
                    <a:pt x="1092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BCB792"/>
              </a:solidFill>
              <a:prstDash val="solid"/>
              <a:miter/>
            </a:ln>
          </p:spPr>
        </p:sp>
        <p:sp>
          <p:nvSpPr>
            <p:cNvPr id="40" name="TextBox 14">
              <a:extLst>
                <a:ext uri="{FF2B5EF4-FFF2-40B4-BE49-F238E27FC236}">
                  <a16:creationId xmlns:a16="http://schemas.microsoft.com/office/drawing/2014/main" id="{BE938022-089F-4B9F-820C-B34BB454532F}"/>
                </a:ext>
              </a:extLst>
            </p:cNvPr>
            <p:cNvSpPr txBox="1"/>
            <p:nvPr/>
          </p:nvSpPr>
          <p:spPr>
            <a:xfrm>
              <a:off x="0" y="-66675"/>
              <a:ext cx="3173253" cy="346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25F1B498-1FDF-4039-A5FA-6B66BBD78CB0}"/>
              </a:ext>
            </a:extLst>
          </p:cNvPr>
          <p:cNvSpPr txBox="1"/>
          <p:nvPr/>
        </p:nvSpPr>
        <p:spPr>
          <a:xfrm>
            <a:off x="9657164" y="4163383"/>
            <a:ext cx="4421898" cy="2796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獎狀乙幀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獎金新台幣三仟元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社團指導老師獎狀乙幀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社長小功乙次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有功幹部</a:t>
            </a:r>
            <a:r>
              <a:rPr lang="en-US" altLang="zh-TW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(</a:t>
            </a: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限六名內</a:t>
            </a:r>
            <a:r>
              <a:rPr lang="en-US" altLang="zh-TW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)</a:t>
            </a: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嘉獎兩次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3048000" y="2901526"/>
            <a:ext cx="11963400" cy="42557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無故未參加評鑑或評鑑分數不及格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總平均成績五十九分以下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之系學會及社團，</a:t>
            </a: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停止下學年補助經費及公用場地器材設備之借用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連續兩年評鑑成績為不及格者，依程序予以撤銷登記。 </a:t>
            </a:r>
            <a:b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</a:b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若經撤銷登記後想重新成立社團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/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系學會，須送件至社審會完成成立預備性社團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/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系學會程序。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若不參加獲評鑑不及格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483586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3048000" y="2901526"/>
            <a:ext cx="11963400" cy="3469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社團評鑑活動獲得特優獎之社團可選擇與未達甲等之社團互換社辦</a:t>
            </a:r>
            <a:b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</a:b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更換社辦時間為每學年開學前二週內完成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特優社團欲更換社辦，請於評鑑成績公告後一個月內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送綜合申請表提出書面申請。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社辦選擇權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470874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43000" y="106868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760700" y="1091241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活動時程表</a:t>
            </a: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(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以</a:t>
            </a: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114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為例</a:t>
            </a: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)</a:t>
            </a:r>
            <a:endParaRPr lang="zh-TW" altLang="en-US" sz="4800" spc="288" dirty="0">
              <a:solidFill>
                <a:srgbClr val="677EA4"/>
              </a:solidFill>
              <a:latin typeface="王漢宗勘流亭" panose="02020500000000000000" charset="-120"/>
              <a:ea typeface="王漢宗勘流亭" panose="02020500000000000000" charset="-120"/>
              <a:cs typeface="TAN Meringue"/>
              <a:sym typeface="TAN Meringue"/>
            </a:endParaRPr>
          </a:p>
        </p:txBody>
      </p:sp>
      <p:graphicFrame>
        <p:nvGraphicFramePr>
          <p:cNvPr id="33" name="表格 32">
            <a:extLst>
              <a:ext uri="{FF2B5EF4-FFF2-40B4-BE49-F238E27FC236}">
                <a16:creationId xmlns:a16="http://schemas.microsoft.com/office/drawing/2014/main" id="{D8C29E72-2CE8-4D65-A60E-59EFC8BCB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402527"/>
              </p:ext>
            </p:extLst>
          </p:nvPr>
        </p:nvGraphicFramePr>
        <p:xfrm>
          <a:off x="2362200" y="2373716"/>
          <a:ext cx="11658599" cy="6186220"/>
        </p:xfrm>
        <a:graphic>
          <a:graphicData uri="http://schemas.openxmlformats.org/drawingml/2006/table">
            <a:tbl>
              <a:tblPr firstRow="1" firstCol="1" bandRow="1"/>
              <a:tblGrid>
                <a:gridCol w="1734642">
                  <a:extLst>
                    <a:ext uri="{9D8B030D-6E8A-4147-A177-3AD203B41FA5}">
                      <a16:colId xmlns:a16="http://schemas.microsoft.com/office/drawing/2014/main" val="1156088693"/>
                    </a:ext>
                  </a:extLst>
                </a:gridCol>
                <a:gridCol w="792279">
                  <a:extLst>
                    <a:ext uri="{9D8B030D-6E8A-4147-A177-3AD203B41FA5}">
                      <a16:colId xmlns:a16="http://schemas.microsoft.com/office/drawing/2014/main" val="2660041936"/>
                    </a:ext>
                  </a:extLst>
                </a:gridCol>
                <a:gridCol w="2198719">
                  <a:extLst>
                    <a:ext uri="{9D8B030D-6E8A-4147-A177-3AD203B41FA5}">
                      <a16:colId xmlns:a16="http://schemas.microsoft.com/office/drawing/2014/main" val="3586049143"/>
                    </a:ext>
                  </a:extLst>
                </a:gridCol>
                <a:gridCol w="2026186">
                  <a:extLst>
                    <a:ext uri="{9D8B030D-6E8A-4147-A177-3AD203B41FA5}">
                      <a16:colId xmlns:a16="http://schemas.microsoft.com/office/drawing/2014/main" val="774364282"/>
                    </a:ext>
                  </a:extLst>
                </a:gridCol>
                <a:gridCol w="4906773">
                  <a:extLst>
                    <a:ext uri="{9D8B030D-6E8A-4147-A177-3AD203B41FA5}">
                      <a16:colId xmlns:a16="http://schemas.microsoft.com/office/drawing/2014/main" val="257117714"/>
                    </a:ext>
                  </a:extLst>
                </a:gridCol>
              </a:tblGrid>
              <a:tr h="6984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時間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分鐘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項目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地點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說明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715684"/>
                  </a:ext>
                </a:extLst>
              </a:tr>
              <a:tr h="460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08:30-09:00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30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評審報到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會議室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B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校外評審及學生評審報到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370316"/>
                  </a:ext>
                </a:extLst>
              </a:tr>
              <a:tr h="460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09:00-09:30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第一次評審會議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會議室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B</a:t>
                      </a:r>
                      <a:endParaRPr lang="zh-TW" alt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討論評分標準及各組別獲獎社團數量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835689"/>
                  </a:ext>
                </a:extLst>
              </a:tr>
              <a:tr h="6984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9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: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0-09:30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社團同學報到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雲平樓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各社團代表簡報同學報到並至雲平廳參加開幕式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148745"/>
                  </a:ext>
                </a:extLst>
              </a:tr>
              <a:tr h="3492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09:30-10:00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開幕式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雲平廳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介紹評審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及學務長致詞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351385"/>
                  </a:ext>
                </a:extLst>
              </a:tr>
              <a:tr h="6508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10:00-12:00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120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簡報時間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各教室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各組簡報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(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同一組的請一起進入會場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)</a:t>
                      </a:r>
                      <a:b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</a:b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每位同學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分鐘簡報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96888"/>
                  </a:ext>
                </a:extLst>
              </a:tr>
              <a:tr h="1047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12:00-13:00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60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午餐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雲平樓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每社團提供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(</a:t>
                      </a: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一名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)</a:t>
                      </a: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午餐餐盒</a:t>
                      </a:r>
                    </a:p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社團同學用餐可至居學園或各社辦</a:t>
                      </a:r>
                    </a:p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評審請至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會議室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B</a:t>
                      </a: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用餐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4388452"/>
                  </a:ext>
                </a:extLst>
              </a:tr>
              <a:tr h="6508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13:00-14:00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60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第二次簡報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廳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各組特優社團進行第二次簡報</a:t>
                      </a:r>
                      <a:b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</a:b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(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其他社團代表可進入聆聽簡報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)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614250"/>
                  </a:ext>
                </a:extLst>
              </a:tr>
              <a:tr h="3492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14:00-15:00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60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第二次評審會議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會議室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B</a:t>
                      </a:r>
                      <a:endParaRPr lang="zh-TW" alt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討論成績並選出特優前三名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517592"/>
                  </a:ext>
                </a:extLst>
              </a:tr>
              <a:tr h="8210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15:00-16:00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60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閉 幕 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雲平廳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fontAlgn="auto">
                        <a:buFont typeface="+mj-lt"/>
                        <a:buNone/>
                      </a:pP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頒發績優社團獎金，獎狀會後發放</a:t>
                      </a:r>
                    </a:p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評審老師講評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613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029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994453" y="2627107"/>
            <a:ext cx="12772770" cy="65713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📆 年度活動進度時間線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114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年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8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月    🔹 開始接任新學年幹部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🔹 規劃整學年活動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114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年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9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月起 🔹 活動開始進行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🔹 建立並收集各項活動資料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（如：活動企劃書、成果、照片、收支明細等）</a:t>
            </a:r>
            <a:endParaRPr lang="en-US" altLang="zh-TW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115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年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3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～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4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月🔹 上傳評鑑資料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115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年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4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月底  🔹 實體評鑑進行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115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年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4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～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5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月 🔹 遴選新學年幹部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🔹 與新幹部討論新學年活動規劃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評鑑期程表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401879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56423">
            <a:off x="-382263" y="3452061"/>
            <a:ext cx="2855582" cy="7125855"/>
          </a:xfrm>
          <a:custGeom>
            <a:avLst/>
            <a:gdLst/>
            <a:ahLst/>
            <a:cxnLst/>
            <a:rect l="l" t="t" r="r" b="b"/>
            <a:pathLst>
              <a:path w="3015482" h="7491880">
                <a:moveTo>
                  <a:pt x="0" y="0"/>
                </a:moveTo>
                <a:lnTo>
                  <a:pt x="3015482" y="0"/>
                </a:lnTo>
                <a:lnTo>
                  <a:pt x="3015482" y="7491881"/>
                </a:lnTo>
                <a:lnTo>
                  <a:pt x="0" y="74918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543176">
            <a:off x="16823337" y="-513689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9937" flipH="1">
            <a:off x="-276984" y="5745203"/>
            <a:ext cx="1382641" cy="3453005"/>
          </a:xfrm>
          <a:custGeom>
            <a:avLst/>
            <a:gdLst/>
            <a:ahLst/>
            <a:cxnLst/>
            <a:rect l="l" t="t" r="r" b="b"/>
            <a:pathLst>
              <a:path w="1382641" h="3453005">
                <a:moveTo>
                  <a:pt x="1382641" y="0"/>
                </a:moveTo>
                <a:lnTo>
                  <a:pt x="0" y="0"/>
                </a:lnTo>
                <a:lnTo>
                  <a:pt x="0" y="3453005"/>
                </a:lnTo>
                <a:lnTo>
                  <a:pt x="1382641" y="3453005"/>
                </a:lnTo>
                <a:lnTo>
                  <a:pt x="138264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070157" flipH="1">
            <a:off x="15976499" y="1526933"/>
            <a:ext cx="340714" cy="804044"/>
          </a:xfrm>
          <a:custGeom>
            <a:avLst/>
            <a:gdLst/>
            <a:ahLst/>
            <a:cxnLst/>
            <a:rect l="l" t="t" r="r" b="b"/>
            <a:pathLst>
              <a:path w="340714" h="804044">
                <a:moveTo>
                  <a:pt x="340713" y="0"/>
                </a:moveTo>
                <a:lnTo>
                  <a:pt x="0" y="0"/>
                </a:lnTo>
                <a:lnTo>
                  <a:pt x="0" y="804044"/>
                </a:lnTo>
                <a:lnTo>
                  <a:pt x="340713" y="804044"/>
                </a:lnTo>
                <a:lnTo>
                  <a:pt x="340713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841712">
            <a:off x="14947578" y="7555499"/>
            <a:ext cx="699806" cy="1206957"/>
          </a:xfrm>
          <a:custGeom>
            <a:avLst/>
            <a:gdLst/>
            <a:ahLst/>
            <a:cxnLst/>
            <a:rect l="l" t="t" r="r" b="b"/>
            <a:pathLst>
              <a:path w="699806" h="1206957">
                <a:moveTo>
                  <a:pt x="0" y="0"/>
                </a:moveTo>
                <a:lnTo>
                  <a:pt x="699806" y="0"/>
                </a:lnTo>
                <a:lnTo>
                  <a:pt x="699806" y="1206956"/>
                </a:lnTo>
                <a:lnTo>
                  <a:pt x="0" y="12069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360080" y="7161138"/>
            <a:ext cx="718592" cy="1785321"/>
          </a:xfrm>
          <a:custGeom>
            <a:avLst/>
            <a:gdLst/>
            <a:ahLst/>
            <a:cxnLst/>
            <a:rect l="l" t="t" r="r" b="b"/>
            <a:pathLst>
              <a:path w="718592" h="1785321">
                <a:moveTo>
                  <a:pt x="0" y="0"/>
                </a:moveTo>
                <a:lnTo>
                  <a:pt x="718592" y="0"/>
                </a:lnTo>
                <a:lnTo>
                  <a:pt x="718592" y="1785321"/>
                </a:lnTo>
                <a:lnTo>
                  <a:pt x="0" y="1785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785709" y="8135363"/>
            <a:ext cx="933667" cy="923966"/>
          </a:xfrm>
          <a:custGeom>
            <a:avLst/>
            <a:gdLst/>
            <a:ahLst/>
            <a:cxnLst/>
            <a:rect l="l" t="t" r="r" b="b"/>
            <a:pathLst>
              <a:path w="933667" h="923966">
                <a:moveTo>
                  <a:pt x="0" y="0"/>
                </a:moveTo>
                <a:lnTo>
                  <a:pt x="933667" y="0"/>
                </a:lnTo>
                <a:lnTo>
                  <a:pt x="933667" y="923967"/>
                </a:lnTo>
                <a:lnTo>
                  <a:pt x="0" y="9239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2817893" flipH="1">
            <a:off x="14503588" y="2918232"/>
            <a:ext cx="564242" cy="1205934"/>
          </a:xfrm>
          <a:custGeom>
            <a:avLst/>
            <a:gdLst/>
            <a:ahLst/>
            <a:cxnLst/>
            <a:rect l="l" t="t" r="r" b="b"/>
            <a:pathLst>
              <a:path w="564242" h="1205934">
                <a:moveTo>
                  <a:pt x="564242" y="0"/>
                </a:moveTo>
                <a:lnTo>
                  <a:pt x="0" y="0"/>
                </a:lnTo>
                <a:lnTo>
                  <a:pt x="0" y="1205934"/>
                </a:lnTo>
                <a:lnTo>
                  <a:pt x="564242" y="1205934"/>
                </a:lnTo>
                <a:lnTo>
                  <a:pt x="564242" y="0"/>
                </a:lnTo>
                <a:close/>
              </a:path>
            </a:pathLst>
          </a:custGeom>
          <a:blipFill>
            <a:blip r:embed="rId9"/>
            <a:stretch>
              <a:fillRect r="-1252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670184" y="3257982"/>
            <a:ext cx="1049192" cy="957958"/>
          </a:xfrm>
          <a:custGeom>
            <a:avLst/>
            <a:gdLst/>
            <a:ahLst/>
            <a:cxnLst/>
            <a:rect l="l" t="t" r="r" b="b"/>
            <a:pathLst>
              <a:path w="1049192" h="957958">
                <a:moveTo>
                  <a:pt x="0" y="0"/>
                </a:moveTo>
                <a:lnTo>
                  <a:pt x="1049192" y="0"/>
                </a:lnTo>
                <a:lnTo>
                  <a:pt x="1049192" y="957958"/>
                </a:lnTo>
                <a:lnTo>
                  <a:pt x="0" y="9579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657600" y="1533799"/>
            <a:ext cx="10243735" cy="1121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⚠️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補充說明與注意事項</a:t>
            </a:r>
            <a:endParaRPr lang="en-US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616858" y="3168894"/>
            <a:ext cx="10794946" cy="32951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📌 尚未舉辦之活動若評鑑日期後仍有活動欲辦理，可於資料中呈現籌備階段</a:t>
            </a:r>
            <a:endParaRPr lang="en-US" altLang="zh-TW" sz="24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ts val="6719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之前置作業（如企劃書、會議紀錄等）</a:t>
            </a:r>
            <a:endParaRPr lang="en-US" altLang="zh-TW" sz="24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ts val="6719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🛡 個資保護提醒請勿上傳含有機密個人資料（如身分證字號、出生年月日等） </a:t>
            </a:r>
            <a:endParaRPr lang="en-US" altLang="zh-TW" sz="24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ts val="6719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若必須附上相關資料，請先行移除或遮蔽後再上傳</a:t>
            </a:r>
            <a:endParaRPr lang="en-US" sz="24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17" name="Freeform 17"/>
          <p:cNvSpPr/>
          <p:nvPr/>
        </p:nvSpPr>
        <p:spPr>
          <a:xfrm rot="329772">
            <a:off x="-485437" y="7189502"/>
            <a:ext cx="2434840" cy="3224954"/>
          </a:xfrm>
          <a:custGeom>
            <a:avLst/>
            <a:gdLst/>
            <a:ahLst/>
            <a:cxnLst/>
            <a:rect l="l" t="t" r="r" b="b"/>
            <a:pathLst>
              <a:path w="2434840" h="3224954">
                <a:moveTo>
                  <a:pt x="0" y="0"/>
                </a:moveTo>
                <a:lnTo>
                  <a:pt x="2434840" y="0"/>
                </a:lnTo>
                <a:lnTo>
                  <a:pt x="2434840" y="3224954"/>
                </a:lnTo>
                <a:lnTo>
                  <a:pt x="0" y="32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049949">
            <a:off x="-485437" y="8787830"/>
            <a:ext cx="2434840" cy="3224954"/>
          </a:xfrm>
          <a:custGeom>
            <a:avLst/>
            <a:gdLst/>
            <a:ahLst/>
            <a:cxnLst/>
            <a:rect l="l" t="t" r="r" b="b"/>
            <a:pathLst>
              <a:path w="2434840" h="3224954">
                <a:moveTo>
                  <a:pt x="0" y="0"/>
                </a:moveTo>
                <a:lnTo>
                  <a:pt x="2434840" y="0"/>
                </a:lnTo>
                <a:lnTo>
                  <a:pt x="2434840" y="3224954"/>
                </a:lnTo>
                <a:lnTo>
                  <a:pt x="0" y="32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1206564">
            <a:off x="-104606" y="8936980"/>
            <a:ext cx="1131106" cy="1950183"/>
          </a:xfrm>
          <a:custGeom>
            <a:avLst/>
            <a:gdLst/>
            <a:ahLst/>
            <a:cxnLst/>
            <a:rect l="l" t="t" r="r" b="b"/>
            <a:pathLst>
              <a:path w="1131106" h="1950183">
                <a:moveTo>
                  <a:pt x="0" y="0"/>
                </a:moveTo>
                <a:lnTo>
                  <a:pt x="1131107" y="0"/>
                </a:lnTo>
                <a:lnTo>
                  <a:pt x="1131107" y="1950184"/>
                </a:lnTo>
                <a:lnTo>
                  <a:pt x="0" y="19501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455857" y="-7106904"/>
            <a:ext cx="13464439" cy="14578609"/>
            <a:chOff x="0" y="-66675"/>
            <a:chExt cx="3481137" cy="3937080"/>
          </a:xfrm>
        </p:grpSpPr>
        <p:sp>
          <p:nvSpPr>
            <p:cNvPr id="21" name="Freeform 21"/>
            <p:cNvSpPr/>
            <p:nvPr/>
          </p:nvSpPr>
          <p:spPr>
            <a:xfrm>
              <a:off x="494320" y="2707396"/>
              <a:ext cx="2986817" cy="1163009"/>
            </a:xfrm>
            <a:custGeom>
              <a:avLst/>
              <a:gdLst/>
              <a:ahLst/>
              <a:cxnLst/>
              <a:rect l="l" t="t" r="r" b="b"/>
              <a:pathLst>
                <a:path w="2907217" h="897250">
                  <a:moveTo>
                    <a:pt x="54005" y="0"/>
                  </a:moveTo>
                  <a:lnTo>
                    <a:pt x="2853212" y="0"/>
                  </a:lnTo>
                  <a:cubicBezTo>
                    <a:pt x="2867535" y="0"/>
                    <a:pt x="2881271" y="5690"/>
                    <a:pt x="2891399" y="15818"/>
                  </a:cubicBezTo>
                  <a:cubicBezTo>
                    <a:pt x="2901527" y="25946"/>
                    <a:pt x="2907217" y="39682"/>
                    <a:pt x="2907217" y="54005"/>
                  </a:cubicBezTo>
                  <a:lnTo>
                    <a:pt x="2907217" y="843245"/>
                  </a:lnTo>
                  <a:cubicBezTo>
                    <a:pt x="2907217" y="857568"/>
                    <a:pt x="2901527" y="871304"/>
                    <a:pt x="2891399" y="881432"/>
                  </a:cubicBezTo>
                  <a:cubicBezTo>
                    <a:pt x="2881271" y="891560"/>
                    <a:pt x="2867535" y="897250"/>
                    <a:pt x="2853212" y="897250"/>
                  </a:cubicBezTo>
                  <a:lnTo>
                    <a:pt x="54005" y="897250"/>
                  </a:lnTo>
                  <a:cubicBezTo>
                    <a:pt x="39682" y="897250"/>
                    <a:pt x="25946" y="891560"/>
                    <a:pt x="15818" y="881432"/>
                  </a:cubicBezTo>
                  <a:cubicBezTo>
                    <a:pt x="5690" y="871304"/>
                    <a:pt x="0" y="857568"/>
                    <a:pt x="0" y="843245"/>
                  </a:cubicBezTo>
                  <a:lnTo>
                    <a:pt x="0" y="54005"/>
                  </a:lnTo>
                  <a:cubicBezTo>
                    <a:pt x="0" y="39682"/>
                    <a:pt x="5690" y="25946"/>
                    <a:pt x="15818" y="15818"/>
                  </a:cubicBezTo>
                  <a:cubicBezTo>
                    <a:pt x="25946" y="5690"/>
                    <a:pt x="39682" y="0"/>
                    <a:pt x="540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F5D486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 sz="2800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2907217" cy="963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03627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78008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302301" y="2199438"/>
            <a:ext cx="1214040" cy="5010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評審建議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3954442" y="1944751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5101158" y="1945774"/>
            <a:ext cx="10949315" cy="4740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30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組織運作</a:t>
            </a:r>
          </a:p>
          <a:p>
            <a:pPr algn="l">
              <a:lnSpc>
                <a:spcPct val="15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組織章程應依法行政，如與現行法規不符需修訂，</a:t>
            </a:r>
            <a:endParaRPr lang="en-US" altLang="zh-TW" sz="26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並附：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修正條文對照表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，修訂會議名稱與日期</a:t>
            </a:r>
          </a:p>
          <a:p>
            <a:pPr algn="l">
              <a:lnSpc>
                <a:spcPct val="15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社團幹部改選資料需附上會議紀錄。</a:t>
            </a:r>
          </a:p>
          <a:p>
            <a:pPr algn="l">
              <a:lnSpc>
                <a:spcPct val="15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所有檔案建議採「一檔案一檔本」方式整理，提升閱讀便利。</a:t>
            </a:r>
          </a:p>
          <a:p>
            <a:pPr algn="l">
              <a:lnSpc>
                <a:spcPct val="15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文件整理建議使用 </a:t>
            </a:r>
            <a:r>
              <a:rPr lang="en-US" altLang="zh-TW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PDCA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（計劃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Plan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、執行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Do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、檢查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Check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、行動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Act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）循環模式，提高完整性與邏輯性。</a:t>
            </a:r>
          </a:p>
          <a:p>
            <a:pPr algn="l">
              <a:lnSpc>
                <a:spcPct val="150000"/>
              </a:lnSpc>
            </a:pPr>
            <a:endParaRPr lang="zh-TW" altLang="en-US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</p:spTree>
    <p:extLst>
      <p:ext uri="{BB962C8B-B14F-4D97-AF65-F5344CB8AC3E}">
        <p14:creationId xmlns:p14="http://schemas.microsoft.com/office/powerpoint/2010/main" val="274958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      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-865808" flipH="1">
            <a:off x="17156354" y="7803266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962042">
            <a:off x="-1615455" y="-2988454"/>
            <a:ext cx="2770457" cy="6883122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173085">
            <a:off x="547951" y="-674957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9529906" flipH="1">
            <a:off x="1852022" y="-1133107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853187">
            <a:off x="1936021" y="3559256"/>
            <a:ext cx="383936" cy="906043"/>
          </a:xfrm>
          <a:custGeom>
            <a:avLst/>
            <a:gdLst/>
            <a:ahLst/>
            <a:cxnLst/>
            <a:rect l="l" t="t" r="r" b="b"/>
            <a:pathLst>
              <a:path w="383936" h="906043">
                <a:moveTo>
                  <a:pt x="0" y="0"/>
                </a:moveTo>
                <a:lnTo>
                  <a:pt x="383936" y="0"/>
                </a:lnTo>
                <a:lnTo>
                  <a:pt x="383936" y="906043"/>
                </a:lnTo>
                <a:lnTo>
                  <a:pt x="0" y="9060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483350">
            <a:off x="16864815" y="9271523"/>
            <a:ext cx="981531" cy="1430282"/>
          </a:xfrm>
          <a:custGeom>
            <a:avLst/>
            <a:gdLst/>
            <a:ahLst/>
            <a:cxnLst/>
            <a:rect l="l" t="t" r="r" b="b"/>
            <a:pathLst>
              <a:path w="981531" h="1430282">
                <a:moveTo>
                  <a:pt x="0" y="0"/>
                </a:moveTo>
                <a:lnTo>
                  <a:pt x="981531" y="0"/>
                </a:lnTo>
                <a:lnTo>
                  <a:pt x="981531" y="1430282"/>
                </a:lnTo>
                <a:lnTo>
                  <a:pt x="0" y="14302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2201762">
            <a:off x="16366599" y="8372431"/>
            <a:ext cx="1541228" cy="3829139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9" y="0"/>
                </a:lnTo>
                <a:lnTo>
                  <a:pt x="1541229" y="3829138"/>
                </a:lnTo>
                <a:lnTo>
                  <a:pt x="0" y="38291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2363416" y="4167363"/>
            <a:ext cx="13416693" cy="3761618"/>
            <a:chOff x="0" y="0"/>
            <a:chExt cx="3533615" cy="99071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33615" cy="990714"/>
            </a:xfrm>
            <a:custGeom>
              <a:avLst/>
              <a:gdLst/>
              <a:ahLst/>
              <a:cxnLst/>
              <a:rect l="l" t="t" r="r" b="b"/>
              <a:pathLst>
                <a:path w="3533615" h="990714">
                  <a:moveTo>
                    <a:pt x="44432" y="0"/>
                  </a:moveTo>
                  <a:lnTo>
                    <a:pt x="3489183" y="0"/>
                  </a:lnTo>
                  <a:cubicBezTo>
                    <a:pt x="3513722" y="0"/>
                    <a:pt x="3533615" y="19893"/>
                    <a:pt x="3533615" y="44432"/>
                  </a:cubicBezTo>
                  <a:lnTo>
                    <a:pt x="3533615" y="946283"/>
                  </a:lnTo>
                  <a:cubicBezTo>
                    <a:pt x="3533615" y="958067"/>
                    <a:pt x="3528933" y="969368"/>
                    <a:pt x="3520601" y="977701"/>
                  </a:cubicBezTo>
                  <a:cubicBezTo>
                    <a:pt x="3512268" y="986033"/>
                    <a:pt x="3500967" y="990714"/>
                    <a:pt x="3489183" y="990714"/>
                  </a:cubicBezTo>
                  <a:lnTo>
                    <a:pt x="44432" y="990714"/>
                  </a:lnTo>
                  <a:cubicBezTo>
                    <a:pt x="19893" y="990714"/>
                    <a:pt x="0" y="970822"/>
                    <a:pt x="0" y="946283"/>
                  </a:cubicBezTo>
                  <a:lnTo>
                    <a:pt x="0" y="44432"/>
                  </a:lnTo>
                  <a:cubicBezTo>
                    <a:pt x="0" y="19893"/>
                    <a:pt x="19893" y="0"/>
                    <a:pt x="4443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3533615" cy="1057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945056" y="4728200"/>
            <a:ext cx="11995521" cy="256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 spc="192" dirty="0" err="1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凡經本校核准成立一學年度（含）以上之學生系學會及社團，均須參加評鑑</a:t>
            </a:r>
            <a:r>
              <a:rPr lang="en-US" sz="4800" b="1" spc="192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。</a:t>
            </a:r>
          </a:p>
          <a:p>
            <a:pPr algn="ctr">
              <a:lnSpc>
                <a:spcPts val="6719"/>
              </a:lnSpc>
            </a:pPr>
            <a:r>
              <a:rPr lang="en-US" sz="4800" b="1" spc="192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en-US" sz="4800" b="1" spc="192" dirty="0" err="1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預備性社團可參加但不列入評比</a:t>
            </a:r>
            <a:r>
              <a:rPr lang="en-US" sz="4800" b="1" spc="192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035154" y="1885422"/>
            <a:ext cx="4073218" cy="136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評鑑對象</a:t>
            </a:r>
          </a:p>
        </p:txBody>
      </p:sp>
      <p:sp>
        <p:nvSpPr>
          <p:cNvPr id="18" name="Freeform 18"/>
          <p:cNvSpPr/>
          <p:nvPr/>
        </p:nvSpPr>
        <p:spPr>
          <a:xfrm rot="-3184198">
            <a:off x="449281" y="3026962"/>
            <a:ext cx="498300" cy="1175930"/>
          </a:xfrm>
          <a:custGeom>
            <a:avLst/>
            <a:gdLst/>
            <a:ahLst/>
            <a:cxnLst/>
            <a:rect l="l" t="t" r="r" b="b"/>
            <a:pathLst>
              <a:path w="498300" h="1175930">
                <a:moveTo>
                  <a:pt x="0" y="0"/>
                </a:moveTo>
                <a:lnTo>
                  <a:pt x="498301" y="0"/>
                </a:lnTo>
                <a:lnTo>
                  <a:pt x="498301" y="1175930"/>
                </a:lnTo>
                <a:lnTo>
                  <a:pt x="0" y="11759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78008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302301" y="2199438"/>
            <a:ext cx="1214040" cy="5010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評審建議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3954442" y="1944751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5101158" y="1945774"/>
            <a:ext cx="10949315" cy="4339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30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資源管理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財務報表需有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總預算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與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總決算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，並附上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經費使用分析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財務報表應蓋有指導老師、社長、總務及社團戳章。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預決算明細表應提報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社員大會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，並留下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會議紀錄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以昭公信。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經費支出流程應完備、透明。</a:t>
            </a:r>
          </a:p>
          <a:p>
            <a:pPr algn="l">
              <a:lnSpc>
                <a:spcPct val="150000"/>
              </a:lnSpc>
            </a:pPr>
            <a:endParaRPr lang="zh-TW" altLang="en-US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</p:spTree>
    <p:extLst>
      <p:ext uri="{BB962C8B-B14F-4D97-AF65-F5344CB8AC3E}">
        <p14:creationId xmlns:p14="http://schemas.microsoft.com/office/powerpoint/2010/main" val="2134742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78008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302301" y="2199438"/>
            <a:ext cx="1214040" cy="5010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評審建議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3954442" y="1944751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5101158" y="1945774"/>
            <a:ext cx="10949315" cy="7540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30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規劃與執行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活動結束後應提供參與人員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回饋表與問卷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，並召開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檢討會議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問卷建議呈現原始數據外，另附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分析報告並結合檢討結果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，利於未來改進。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活動應納入 </a:t>
            </a:r>
            <a:r>
              <a:rPr lang="en-US" altLang="zh-TW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SDGs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議題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活動會議資料與計劃書需完整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包含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5W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2H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1E)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。</a:t>
            </a:r>
            <a:endParaRPr lang="en-US" altLang="zh-TW" sz="26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marL="457200" indent="-457200" algn="l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（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When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Where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Who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What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Why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How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How much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、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Effect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）</a:t>
            </a:r>
            <a:endParaRPr lang="en-US" altLang="zh-TW" sz="26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應明確呈現活動對象、人數及活動品質，突顯活動績效。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例行性年度活動建議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比較歷年成效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，以展示進步與改變。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活動可涵蓋社區關懷、跨校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/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跨社團合作或全校性參與，提升社會參與度。</a:t>
            </a:r>
          </a:p>
          <a:p>
            <a:pPr algn="l">
              <a:lnSpc>
                <a:spcPct val="150000"/>
              </a:lnSpc>
            </a:pPr>
            <a:endParaRPr lang="zh-TW" altLang="en-US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</p:spTree>
    <p:extLst>
      <p:ext uri="{BB962C8B-B14F-4D97-AF65-F5344CB8AC3E}">
        <p14:creationId xmlns:p14="http://schemas.microsoft.com/office/powerpoint/2010/main" val="537983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78008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302301" y="2199438"/>
            <a:ext cx="1214040" cy="5010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評審建議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3954442" y="1944751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5101158" y="1945774"/>
            <a:ext cx="11739041" cy="67406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30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特色與績效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活動績效建議使用 </a:t>
            </a:r>
            <a:r>
              <a:rPr lang="en-US" altLang="zh-TW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SWOT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分析 或 服務執行成效表。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績效呈現應採 質性量化方式，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呼應活動設定目標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。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不得上傳非評鑑期間資料或含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外部超連結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。</a:t>
            </a:r>
            <a:endParaRPr lang="en-US" altLang="zh-TW" sz="26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發展社團特色時應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善用自身優勢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展現社會責任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，如：推動中小學、</a:t>
            </a:r>
            <a:endParaRPr lang="en-US" altLang="zh-TW" sz="26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參與與政府機構合作及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社團特色融入社會貢獻</a:t>
            </a:r>
          </a:p>
          <a:p>
            <a:pPr algn="l">
              <a:lnSpc>
                <a:spcPct val="20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社群媒體應包含 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流量分析 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及 </a:t>
            </a:r>
            <a:r>
              <a:rPr lang="zh-TW" altLang="en-US" sz="26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回饋分析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，提升宣傳效益與經營成效。</a:t>
            </a:r>
          </a:p>
          <a:p>
            <a:pPr algn="l">
              <a:lnSpc>
                <a:spcPct val="200000"/>
              </a:lnSpc>
            </a:pPr>
            <a:endParaRPr lang="zh-TW" altLang="en-US" sz="26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ct val="150000"/>
              </a:lnSpc>
            </a:pPr>
            <a:endParaRPr lang="zh-TW" altLang="en-US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</p:spTree>
    <p:extLst>
      <p:ext uri="{BB962C8B-B14F-4D97-AF65-F5344CB8AC3E}">
        <p14:creationId xmlns:p14="http://schemas.microsoft.com/office/powerpoint/2010/main" val="1925824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院系學生自治團體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A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(22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A57B234-FFF8-4833-84F2-BE8E95D8FA93}"/>
              </a:ext>
            </a:extLst>
          </p:cNvPr>
          <p:cNvSpPr txBox="1"/>
          <p:nvPr/>
        </p:nvSpPr>
        <p:spPr>
          <a:xfrm>
            <a:off x="2258574" y="3125701"/>
            <a:ext cx="1442922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外國語文學系系學會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水土保持學系系學會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歷史學系系學會	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食品暨應用生物科技學系系學會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國際政治研究所學會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A014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行銷學系系學會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園藝學系系學會	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化學系系學會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森林學系系學會	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應用數學系系學會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應用經濟學系系學會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電機工程學系系學會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植物病理學系系學會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資訊工程學系系學會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昆蟲學系系學會	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機械工程學系系學會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動物科學系系學會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A020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土木工程學系系學會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土壤環境科學系系學會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A021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台灣人文創新學士學位學程學會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生物產業機電工程學系系學會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A022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學士後醫學系系學會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30107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院系學生自治團體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B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(23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7B2FC10-E10B-4DD1-9672-B4D107E042F1}"/>
              </a:ext>
            </a:extLst>
          </p:cNvPr>
          <p:cNvSpPr txBox="1"/>
          <p:nvPr/>
        </p:nvSpPr>
        <p:spPr>
          <a:xfrm>
            <a:off x="2223938" y="3033368"/>
            <a:ext cx="14235262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環境工程學系系學會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B035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物理學系系學會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中國文學系系學會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景觀與遊憩學士學位學程學會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農藝學系系學會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生物科技學士學位學程學會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材料科學與工程學系系學會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國際農企業學士學位學程學會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生命科學系系學會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電機資訊學院學士班系學會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獸醫學系系學會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智慧創意工程學士學位學程學會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財務金融學系系學會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中國文學系系學會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法律學系系學會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外國語文學系系學會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企業管理學系系學會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生物產業管理學士學位學程學會</a:t>
            </a:r>
            <a:b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</a:b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資訊管理學系系學會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化學工程學系系學會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創新產業經營學士學位學程學會</a:t>
            </a:r>
            <a:b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</a:b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會計學系系學會 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    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數位人文與文創產業學士學位學程學會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         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8882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藝術性、聯誼性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C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(17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20C292D-496C-40A1-AB82-CB137DA4022A}"/>
              </a:ext>
            </a:extLst>
          </p:cNvPr>
          <p:cNvSpPr txBox="1"/>
          <p:nvPr/>
        </p:nvSpPr>
        <p:spPr>
          <a:xfrm>
            <a:off x="1959832" y="3171538"/>
            <a:ext cx="11028027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新聞社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C011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影音創作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臨池書法社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C012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天文社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墨林國畫社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桌上遊戲社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波希米亞西畫社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C014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原漾社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攝影研究社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轉學生聯誼會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花藝社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C016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國際領航社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動畫漫畫社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興二代社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C008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陶藝社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聲光工程社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C010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辯言社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1225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學術性、宗教性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D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(18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8875776-8455-42F9-B038-DB841DEAF8EA}"/>
              </a:ext>
            </a:extLst>
          </p:cNvPr>
          <p:cNvSpPr txBox="1"/>
          <p:nvPr/>
        </p:nvSpPr>
        <p:spPr>
          <a:xfrm>
            <a:off x="2196228" y="3120136"/>
            <a:ext cx="1182457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D001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自然生態保育社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興大四健會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D002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資訊科學研習社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區塊鏈研究社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D003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青年領袖社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禪學社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D004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機車研究社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智燈學社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D005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國際農業服務團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聖經真理研究社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交通地理研究社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禪悅社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D007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國際經濟商管社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智海學社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D008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圍棋社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金融科技社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中興詩社</a:t>
            </a:r>
            <a:br>
              <a:rPr lang="en-US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</a:b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中國醫藥研究社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44329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服務性、宗教性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E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(15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7A6EA01-398E-429D-AC53-01C86723F824}"/>
              </a:ext>
            </a:extLst>
          </p:cNvPr>
          <p:cNvSpPr txBox="1"/>
          <p:nvPr/>
        </p:nvSpPr>
        <p:spPr>
          <a:xfrm>
            <a:off x="2133131" y="3159286"/>
            <a:ext cx="1032856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E001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羅浮童軍團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兒少教學新創服務社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E002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基層文化服務社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學園團契社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E003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家教服務社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福智青年社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E004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文化藝術推廣服務社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大悲法藏佛學社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E005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崇德青年社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信望愛社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E006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蝴蝶蘭儀禮大使團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E007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關懷生命社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康樂服務社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E009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國際志工服務社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E010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蒲公英社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24407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體育性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F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(16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E986938-C91B-4985-B730-AF40A12FF5BD}"/>
              </a:ext>
            </a:extLst>
          </p:cNvPr>
          <p:cNvSpPr txBox="1"/>
          <p:nvPr/>
        </p:nvSpPr>
        <p:spPr>
          <a:xfrm>
            <a:off x="2146986" y="3255804"/>
            <a:ext cx="1032856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kumimoji="0" lang="zh-TW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登山社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籃球研究社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kumimoji="0" lang="zh-TW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跆拳道社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F012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競技啦啦隊社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劍道社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競技飛盤社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自由車社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競技撲克研究社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馬術社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滑板社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梅花拳社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袋棍球社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溜冰社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射箭社             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軍事模擬研究社     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拳擊散打社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6397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音樂性、技藝性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G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(19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 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567DDE1-4A0B-45EF-9363-918BA31F2CE9}"/>
              </a:ext>
            </a:extLst>
          </p:cNvPr>
          <p:cNvSpPr txBox="1"/>
          <p:nvPr/>
        </p:nvSpPr>
        <p:spPr>
          <a:xfrm>
            <a:off x="2148483" y="3210321"/>
            <a:ext cx="1032856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G001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合唱團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咖啡研習社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弦樂社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阿卡貝拉社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管樂社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魔術社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國樂社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調酒社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清韻古箏社           </a:t>
            </a:r>
            <a:r>
              <a:rPr lang="en-US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G015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en-US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Idea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靈感爵士音樂社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長虹吉他社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嘻哈音樂研究社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興大劇坊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聲揚吉他社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熱門音樂社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光舞藝術社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舞楓手語社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音樂遊戲社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熱門舞蹈社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                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               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68916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696978">
            <a:off x="-1202169" y="3530266"/>
            <a:ext cx="3015482" cy="7491880"/>
          </a:xfrm>
          <a:custGeom>
            <a:avLst/>
            <a:gdLst/>
            <a:ahLst/>
            <a:cxnLst/>
            <a:rect l="l" t="t" r="r" b="b"/>
            <a:pathLst>
              <a:path w="3015482" h="7491880">
                <a:moveTo>
                  <a:pt x="0" y="0"/>
                </a:moveTo>
                <a:lnTo>
                  <a:pt x="3015482" y="0"/>
                </a:lnTo>
                <a:lnTo>
                  <a:pt x="3015482" y="7491881"/>
                </a:lnTo>
                <a:lnTo>
                  <a:pt x="0" y="74918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543176">
            <a:off x="16823337" y="-513689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9937" flipH="1">
            <a:off x="-620207" y="5757859"/>
            <a:ext cx="1382641" cy="3453005"/>
          </a:xfrm>
          <a:custGeom>
            <a:avLst/>
            <a:gdLst/>
            <a:ahLst/>
            <a:cxnLst/>
            <a:rect l="l" t="t" r="r" b="b"/>
            <a:pathLst>
              <a:path w="1382641" h="3453005">
                <a:moveTo>
                  <a:pt x="1382641" y="0"/>
                </a:moveTo>
                <a:lnTo>
                  <a:pt x="0" y="0"/>
                </a:lnTo>
                <a:lnTo>
                  <a:pt x="0" y="3453005"/>
                </a:lnTo>
                <a:lnTo>
                  <a:pt x="1382641" y="3453005"/>
                </a:lnTo>
                <a:lnTo>
                  <a:pt x="138264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070157" flipH="1">
            <a:off x="15976499" y="1526933"/>
            <a:ext cx="340714" cy="804044"/>
          </a:xfrm>
          <a:custGeom>
            <a:avLst/>
            <a:gdLst/>
            <a:ahLst/>
            <a:cxnLst/>
            <a:rect l="l" t="t" r="r" b="b"/>
            <a:pathLst>
              <a:path w="340714" h="804044">
                <a:moveTo>
                  <a:pt x="340713" y="0"/>
                </a:moveTo>
                <a:lnTo>
                  <a:pt x="0" y="0"/>
                </a:lnTo>
                <a:lnTo>
                  <a:pt x="0" y="804044"/>
                </a:lnTo>
                <a:lnTo>
                  <a:pt x="340713" y="804044"/>
                </a:lnTo>
                <a:lnTo>
                  <a:pt x="340713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841712">
            <a:off x="14947578" y="7555499"/>
            <a:ext cx="699806" cy="1206957"/>
          </a:xfrm>
          <a:custGeom>
            <a:avLst/>
            <a:gdLst/>
            <a:ahLst/>
            <a:cxnLst/>
            <a:rect l="l" t="t" r="r" b="b"/>
            <a:pathLst>
              <a:path w="699806" h="1206957">
                <a:moveTo>
                  <a:pt x="0" y="0"/>
                </a:moveTo>
                <a:lnTo>
                  <a:pt x="699806" y="0"/>
                </a:lnTo>
                <a:lnTo>
                  <a:pt x="699806" y="1206956"/>
                </a:lnTo>
                <a:lnTo>
                  <a:pt x="0" y="12069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360080" y="7161138"/>
            <a:ext cx="718592" cy="1785321"/>
          </a:xfrm>
          <a:custGeom>
            <a:avLst/>
            <a:gdLst/>
            <a:ahLst/>
            <a:cxnLst/>
            <a:rect l="l" t="t" r="r" b="b"/>
            <a:pathLst>
              <a:path w="718592" h="1785321">
                <a:moveTo>
                  <a:pt x="0" y="0"/>
                </a:moveTo>
                <a:lnTo>
                  <a:pt x="718592" y="0"/>
                </a:lnTo>
                <a:lnTo>
                  <a:pt x="718592" y="1785321"/>
                </a:lnTo>
                <a:lnTo>
                  <a:pt x="0" y="1785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785709" y="8135363"/>
            <a:ext cx="933667" cy="923966"/>
          </a:xfrm>
          <a:custGeom>
            <a:avLst/>
            <a:gdLst/>
            <a:ahLst/>
            <a:cxnLst/>
            <a:rect l="l" t="t" r="r" b="b"/>
            <a:pathLst>
              <a:path w="933667" h="923966">
                <a:moveTo>
                  <a:pt x="0" y="0"/>
                </a:moveTo>
                <a:lnTo>
                  <a:pt x="933667" y="0"/>
                </a:lnTo>
                <a:lnTo>
                  <a:pt x="933667" y="923967"/>
                </a:lnTo>
                <a:lnTo>
                  <a:pt x="0" y="9239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2817893" flipH="1">
            <a:off x="14503588" y="2918232"/>
            <a:ext cx="564242" cy="1205934"/>
          </a:xfrm>
          <a:custGeom>
            <a:avLst/>
            <a:gdLst/>
            <a:ahLst/>
            <a:cxnLst/>
            <a:rect l="l" t="t" r="r" b="b"/>
            <a:pathLst>
              <a:path w="564242" h="1205934">
                <a:moveTo>
                  <a:pt x="564242" y="0"/>
                </a:moveTo>
                <a:lnTo>
                  <a:pt x="0" y="0"/>
                </a:lnTo>
                <a:lnTo>
                  <a:pt x="0" y="1205934"/>
                </a:lnTo>
                <a:lnTo>
                  <a:pt x="564242" y="1205934"/>
                </a:lnTo>
                <a:lnTo>
                  <a:pt x="564242" y="0"/>
                </a:lnTo>
                <a:close/>
              </a:path>
            </a:pathLst>
          </a:custGeom>
          <a:blipFill>
            <a:blip r:embed="rId9"/>
            <a:stretch>
              <a:fillRect r="-1252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670184" y="3257982"/>
            <a:ext cx="1049192" cy="957958"/>
          </a:xfrm>
          <a:custGeom>
            <a:avLst/>
            <a:gdLst/>
            <a:ahLst/>
            <a:cxnLst/>
            <a:rect l="l" t="t" r="r" b="b"/>
            <a:pathLst>
              <a:path w="1049192" h="957958">
                <a:moveTo>
                  <a:pt x="0" y="0"/>
                </a:moveTo>
                <a:lnTo>
                  <a:pt x="1049192" y="0"/>
                </a:lnTo>
                <a:lnTo>
                  <a:pt x="1049192" y="957958"/>
                </a:lnTo>
                <a:lnTo>
                  <a:pt x="0" y="9579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4386665" y="1533799"/>
            <a:ext cx="9514670" cy="136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評鑑內容時段</a:t>
            </a:r>
            <a:endParaRPr lang="en-US" sz="72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238416" y="3613136"/>
            <a:ext cx="10662919" cy="3314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由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11</a:t>
            </a:r>
            <a:r>
              <a:rPr lang="en-US" altLang="zh-TW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4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年</a:t>
            </a:r>
            <a:r>
              <a:rPr lang="zh-TW" alt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 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8月</a:t>
            </a:r>
            <a:r>
              <a:rPr lang="zh-TW" alt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 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1</a:t>
            </a:r>
            <a:r>
              <a:rPr 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日到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11</a:t>
            </a:r>
            <a:r>
              <a:rPr lang="en-US" altLang="zh-TW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5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年</a:t>
            </a:r>
            <a:r>
              <a:rPr lang="zh-TW" alt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 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7月</a:t>
            </a:r>
            <a:r>
              <a:rPr lang="zh-TW" alt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 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31</a:t>
            </a:r>
            <a:r>
              <a:rPr 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日</a:t>
            </a:r>
          </a:p>
          <a:p>
            <a:pPr algn="l">
              <a:lnSpc>
                <a:spcPts val="6719"/>
              </a:lnSpc>
            </a:pPr>
            <a:r>
              <a:rPr lang="en-US" sz="4800" b="1" dirty="0" err="1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社團幹部任期當年度之活動</a:t>
            </a:r>
            <a:endParaRPr lang="en-US" sz="4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ts val="6719"/>
              </a:lnSpc>
            </a:pPr>
            <a:r>
              <a:rPr lang="en-US" sz="4800" b="1" dirty="0" err="1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內容為限</a:t>
            </a:r>
            <a:r>
              <a:rPr 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。</a:t>
            </a:r>
          </a:p>
          <a:p>
            <a:pPr algn="l">
              <a:lnSpc>
                <a:spcPts val="5880"/>
              </a:lnSpc>
            </a:pPr>
            <a:endParaRPr lang="en-US" sz="4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17" name="Freeform 17"/>
          <p:cNvSpPr/>
          <p:nvPr/>
        </p:nvSpPr>
        <p:spPr>
          <a:xfrm rot="329772">
            <a:off x="-485437" y="7189502"/>
            <a:ext cx="2434840" cy="3224954"/>
          </a:xfrm>
          <a:custGeom>
            <a:avLst/>
            <a:gdLst/>
            <a:ahLst/>
            <a:cxnLst/>
            <a:rect l="l" t="t" r="r" b="b"/>
            <a:pathLst>
              <a:path w="2434840" h="3224954">
                <a:moveTo>
                  <a:pt x="0" y="0"/>
                </a:moveTo>
                <a:lnTo>
                  <a:pt x="2434840" y="0"/>
                </a:lnTo>
                <a:lnTo>
                  <a:pt x="2434840" y="3224954"/>
                </a:lnTo>
                <a:lnTo>
                  <a:pt x="0" y="32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049949">
            <a:off x="-485437" y="8787830"/>
            <a:ext cx="2434840" cy="3224954"/>
          </a:xfrm>
          <a:custGeom>
            <a:avLst/>
            <a:gdLst/>
            <a:ahLst/>
            <a:cxnLst/>
            <a:rect l="l" t="t" r="r" b="b"/>
            <a:pathLst>
              <a:path w="2434840" h="3224954">
                <a:moveTo>
                  <a:pt x="0" y="0"/>
                </a:moveTo>
                <a:lnTo>
                  <a:pt x="2434840" y="0"/>
                </a:lnTo>
                <a:lnTo>
                  <a:pt x="2434840" y="3224954"/>
                </a:lnTo>
                <a:lnTo>
                  <a:pt x="0" y="32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1206564">
            <a:off x="-104606" y="8936980"/>
            <a:ext cx="1131106" cy="1950183"/>
          </a:xfrm>
          <a:custGeom>
            <a:avLst/>
            <a:gdLst/>
            <a:ahLst/>
            <a:cxnLst/>
            <a:rect l="l" t="t" r="r" b="b"/>
            <a:pathLst>
              <a:path w="1131106" h="1950183">
                <a:moveTo>
                  <a:pt x="0" y="0"/>
                </a:moveTo>
                <a:lnTo>
                  <a:pt x="1131107" y="0"/>
                </a:lnTo>
                <a:lnTo>
                  <a:pt x="1131107" y="1950184"/>
                </a:lnTo>
                <a:lnTo>
                  <a:pt x="0" y="19501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742165" y="-3803725"/>
            <a:ext cx="12081189" cy="10757458"/>
            <a:chOff x="0" y="-66675"/>
            <a:chExt cx="3181877" cy="2833240"/>
          </a:xfrm>
        </p:grpSpPr>
        <p:sp>
          <p:nvSpPr>
            <p:cNvPr id="21" name="Freeform 21"/>
            <p:cNvSpPr/>
            <p:nvPr/>
          </p:nvSpPr>
          <p:spPr>
            <a:xfrm>
              <a:off x="274660" y="1869315"/>
              <a:ext cx="2907217" cy="897250"/>
            </a:xfrm>
            <a:custGeom>
              <a:avLst/>
              <a:gdLst/>
              <a:ahLst/>
              <a:cxnLst/>
              <a:rect l="l" t="t" r="r" b="b"/>
              <a:pathLst>
                <a:path w="2907217" h="897250">
                  <a:moveTo>
                    <a:pt x="54005" y="0"/>
                  </a:moveTo>
                  <a:lnTo>
                    <a:pt x="2853212" y="0"/>
                  </a:lnTo>
                  <a:cubicBezTo>
                    <a:pt x="2867535" y="0"/>
                    <a:pt x="2881271" y="5690"/>
                    <a:pt x="2891399" y="15818"/>
                  </a:cubicBezTo>
                  <a:cubicBezTo>
                    <a:pt x="2901527" y="25946"/>
                    <a:pt x="2907217" y="39682"/>
                    <a:pt x="2907217" y="54005"/>
                  </a:cubicBezTo>
                  <a:lnTo>
                    <a:pt x="2907217" y="843245"/>
                  </a:lnTo>
                  <a:cubicBezTo>
                    <a:pt x="2907217" y="857568"/>
                    <a:pt x="2901527" y="871304"/>
                    <a:pt x="2891399" y="881432"/>
                  </a:cubicBezTo>
                  <a:cubicBezTo>
                    <a:pt x="2881271" y="891560"/>
                    <a:pt x="2867535" y="897250"/>
                    <a:pt x="2853212" y="897250"/>
                  </a:cubicBezTo>
                  <a:lnTo>
                    <a:pt x="54005" y="897250"/>
                  </a:lnTo>
                  <a:cubicBezTo>
                    <a:pt x="39682" y="897250"/>
                    <a:pt x="25946" y="891560"/>
                    <a:pt x="15818" y="881432"/>
                  </a:cubicBezTo>
                  <a:cubicBezTo>
                    <a:pt x="5690" y="871304"/>
                    <a:pt x="0" y="857568"/>
                    <a:pt x="0" y="843245"/>
                  </a:cubicBezTo>
                  <a:lnTo>
                    <a:pt x="0" y="54005"/>
                  </a:lnTo>
                  <a:cubicBezTo>
                    <a:pt x="0" y="39682"/>
                    <a:pt x="5690" y="25946"/>
                    <a:pt x="15818" y="15818"/>
                  </a:cubicBezTo>
                  <a:cubicBezTo>
                    <a:pt x="25946" y="5690"/>
                    <a:pt x="39682" y="0"/>
                    <a:pt x="540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F5D486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2907217" cy="963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23380" flipH="1">
            <a:off x="14900829" y="5447419"/>
            <a:ext cx="4260163" cy="6491677"/>
          </a:xfrm>
          <a:custGeom>
            <a:avLst/>
            <a:gdLst/>
            <a:ahLst/>
            <a:cxnLst/>
            <a:rect l="l" t="t" r="r" b="b"/>
            <a:pathLst>
              <a:path w="4260163" h="6491677">
                <a:moveTo>
                  <a:pt x="4260162" y="0"/>
                </a:moveTo>
                <a:lnTo>
                  <a:pt x="0" y="0"/>
                </a:lnTo>
                <a:lnTo>
                  <a:pt x="0" y="6491677"/>
                </a:lnTo>
                <a:lnTo>
                  <a:pt x="4260162" y="6491677"/>
                </a:lnTo>
                <a:lnTo>
                  <a:pt x="426016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294344">
            <a:off x="15058286" y="7262264"/>
            <a:ext cx="2236380" cy="5590951"/>
          </a:xfrm>
          <a:custGeom>
            <a:avLst/>
            <a:gdLst/>
            <a:ahLst/>
            <a:cxnLst/>
            <a:rect l="l" t="t" r="r" b="b"/>
            <a:pathLst>
              <a:path w="2236380" h="5590951">
                <a:moveTo>
                  <a:pt x="0" y="0"/>
                </a:moveTo>
                <a:lnTo>
                  <a:pt x="2236380" y="0"/>
                </a:lnTo>
                <a:lnTo>
                  <a:pt x="2236380" y="5590951"/>
                </a:lnTo>
                <a:lnTo>
                  <a:pt x="0" y="55909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962042">
            <a:off x="-1615455" y="-2988454"/>
            <a:ext cx="2770457" cy="6883122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9173085">
            <a:off x="547951" y="-674957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9529906" flipH="1">
            <a:off x="1852022" y="-1133107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853187">
            <a:off x="1936021" y="3559256"/>
            <a:ext cx="383936" cy="906043"/>
          </a:xfrm>
          <a:custGeom>
            <a:avLst/>
            <a:gdLst/>
            <a:ahLst/>
            <a:cxnLst/>
            <a:rect l="l" t="t" r="r" b="b"/>
            <a:pathLst>
              <a:path w="383936" h="906043">
                <a:moveTo>
                  <a:pt x="0" y="0"/>
                </a:moveTo>
                <a:lnTo>
                  <a:pt x="383936" y="0"/>
                </a:lnTo>
                <a:lnTo>
                  <a:pt x="383936" y="906043"/>
                </a:lnTo>
                <a:lnTo>
                  <a:pt x="0" y="9060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141099">
            <a:off x="16227382" y="7564634"/>
            <a:ext cx="1268138" cy="4354122"/>
          </a:xfrm>
          <a:custGeom>
            <a:avLst/>
            <a:gdLst/>
            <a:ahLst/>
            <a:cxnLst/>
            <a:rect l="l" t="t" r="r" b="b"/>
            <a:pathLst>
              <a:path w="1268138" h="4354122">
                <a:moveTo>
                  <a:pt x="0" y="0"/>
                </a:moveTo>
                <a:lnTo>
                  <a:pt x="1268138" y="0"/>
                </a:lnTo>
                <a:lnTo>
                  <a:pt x="1268138" y="4354122"/>
                </a:lnTo>
                <a:lnTo>
                  <a:pt x="0" y="43541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230227" y="8313410"/>
            <a:ext cx="964079" cy="2433006"/>
          </a:xfrm>
          <a:custGeom>
            <a:avLst/>
            <a:gdLst/>
            <a:ahLst/>
            <a:cxnLst/>
            <a:rect l="l" t="t" r="r" b="b"/>
            <a:pathLst>
              <a:path w="964079" h="2433006">
                <a:moveTo>
                  <a:pt x="0" y="0"/>
                </a:moveTo>
                <a:lnTo>
                  <a:pt x="964079" y="0"/>
                </a:lnTo>
                <a:lnTo>
                  <a:pt x="964079" y="2433007"/>
                </a:lnTo>
                <a:lnTo>
                  <a:pt x="0" y="24330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954738">
            <a:off x="-36762" y="8612782"/>
            <a:ext cx="1541228" cy="3829139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8" y="0"/>
                </a:lnTo>
                <a:lnTo>
                  <a:pt x="1541228" y="3829139"/>
                </a:lnTo>
                <a:lnTo>
                  <a:pt x="0" y="3829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527996">
            <a:off x="16747399" y="-663098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9" y="0"/>
                </a:lnTo>
                <a:lnTo>
                  <a:pt x="1548269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2158146" flipH="1">
            <a:off x="16266961" y="2628013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5" y="0"/>
                </a:moveTo>
                <a:lnTo>
                  <a:pt x="0" y="0"/>
                </a:lnTo>
                <a:lnTo>
                  <a:pt x="0" y="589462"/>
                </a:lnTo>
                <a:lnTo>
                  <a:pt x="249785" y="589462"/>
                </a:lnTo>
                <a:lnTo>
                  <a:pt x="249785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770742" y="3631278"/>
            <a:ext cx="12746516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</a:pPr>
            <a:r>
              <a:rPr lang="en-US" sz="10400" spc="416">
                <a:solidFill>
                  <a:srgbClr val="677EA4"/>
                </a:solidFill>
                <a:latin typeface="TAN Meringue"/>
                <a:ea typeface="TAN Meringue"/>
                <a:cs typeface="TAN Meringue"/>
                <a:sym typeface="TAN Meringue"/>
              </a:rPr>
              <a:t>Thank You</a:t>
            </a:r>
          </a:p>
        </p:txBody>
      </p:sp>
      <p:sp>
        <p:nvSpPr>
          <p:cNvPr id="18" name="Freeform 18"/>
          <p:cNvSpPr/>
          <p:nvPr/>
        </p:nvSpPr>
        <p:spPr>
          <a:xfrm>
            <a:off x="12690869" y="4613622"/>
            <a:ext cx="651951" cy="645432"/>
          </a:xfrm>
          <a:custGeom>
            <a:avLst/>
            <a:gdLst/>
            <a:ahLst/>
            <a:cxnLst/>
            <a:rect l="l" t="t" r="r" b="b"/>
            <a:pathLst>
              <a:path w="651951" h="645432">
                <a:moveTo>
                  <a:pt x="0" y="0"/>
                </a:moveTo>
                <a:lnTo>
                  <a:pt x="651951" y="0"/>
                </a:lnTo>
                <a:lnTo>
                  <a:pt x="651951" y="645432"/>
                </a:lnTo>
                <a:lnTo>
                  <a:pt x="0" y="6454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3157499">
            <a:off x="364437" y="3204740"/>
            <a:ext cx="450617" cy="1063402"/>
          </a:xfrm>
          <a:custGeom>
            <a:avLst/>
            <a:gdLst/>
            <a:ahLst/>
            <a:cxnLst/>
            <a:rect l="l" t="t" r="r" b="b"/>
            <a:pathLst>
              <a:path w="450617" h="1063402">
                <a:moveTo>
                  <a:pt x="0" y="0"/>
                </a:moveTo>
                <a:lnTo>
                  <a:pt x="450616" y="0"/>
                </a:lnTo>
                <a:lnTo>
                  <a:pt x="450616" y="1063402"/>
                </a:lnTo>
                <a:lnTo>
                  <a:pt x="0" y="106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5023064" y="5615212"/>
            <a:ext cx="3468107" cy="45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arieschw@nchu.edu.tw 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786019" y="5641321"/>
            <a:ext cx="2327600" cy="4587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04-22840227#19</a:t>
            </a:r>
          </a:p>
        </p:txBody>
      </p:sp>
      <p:sp>
        <p:nvSpPr>
          <p:cNvPr id="23" name="AutoShape 23"/>
          <p:cNvSpPr/>
          <p:nvPr/>
        </p:nvSpPr>
        <p:spPr>
          <a:xfrm flipV="1">
            <a:off x="8585966" y="5744970"/>
            <a:ext cx="0" cy="355131"/>
          </a:xfrm>
          <a:prstGeom prst="line">
            <a:avLst/>
          </a:prstGeom>
          <a:ln w="19050" cap="flat">
            <a:solidFill>
              <a:srgbClr val="677EA4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386665" y="1676674"/>
            <a:ext cx="9514670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72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r>
              <a:rPr lang="zh-TW" altLang="en-US" sz="72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形式</a:t>
            </a:r>
            <a:endParaRPr lang="en-US" altLang="zh-TW" sz="72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sp>
        <p:nvSpPr>
          <p:cNvPr id="15" name="Freeform 15"/>
          <p:cNvSpPr/>
          <p:nvPr/>
        </p:nvSpPr>
        <p:spPr>
          <a:xfrm rot="917865" flipH="1">
            <a:off x="-1374334" y="499595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369602" flipH="1">
            <a:off x="-5553" y="7576964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3394736" y="3406493"/>
            <a:ext cx="11315445" cy="3963037"/>
            <a:chOff x="0" y="0"/>
            <a:chExt cx="1978997" cy="152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78997" cy="152725"/>
            </a:xfrm>
            <a:custGeom>
              <a:avLst/>
              <a:gdLst/>
              <a:ahLst/>
              <a:cxnLst/>
              <a:rect l="l" t="t" r="r" b="b"/>
              <a:pathLst>
                <a:path w="1978997" h="152725">
                  <a:moveTo>
                    <a:pt x="76363" y="0"/>
                  </a:moveTo>
                  <a:lnTo>
                    <a:pt x="1902634" y="0"/>
                  </a:lnTo>
                  <a:cubicBezTo>
                    <a:pt x="1922887" y="0"/>
                    <a:pt x="1942310" y="8045"/>
                    <a:pt x="1956631" y="22366"/>
                  </a:cubicBezTo>
                  <a:cubicBezTo>
                    <a:pt x="1970951" y="36687"/>
                    <a:pt x="1978997" y="56110"/>
                    <a:pt x="1978997" y="76363"/>
                  </a:cubicBezTo>
                  <a:lnTo>
                    <a:pt x="1978997" y="76363"/>
                  </a:lnTo>
                  <a:cubicBezTo>
                    <a:pt x="1978997" y="96615"/>
                    <a:pt x="1970951" y="116039"/>
                    <a:pt x="1956631" y="130359"/>
                  </a:cubicBezTo>
                  <a:cubicBezTo>
                    <a:pt x="1942310" y="144680"/>
                    <a:pt x="1922887" y="152725"/>
                    <a:pt x="1902634" y="152725"/>
                  </a:cubicBezTo>
                  <a:lnTo>
                    <a:pt x="76363" y="152725"/>
                  </a:lnTo>
                  <a:cubicBezTo>
                    <a:pt x="56110" y="152725"/>
                    <a:pt x="36687" y="144680"/>
                    <a:pt x="22366" y="130359"/>
                  </a:cubicBezTo>
                  <a:cubicBezTo>
                    <a:pt x="8045" y="116039"/>
                    <a:pt x="0" y="96615"/>
                    <a:pt x="0" y="76363"/>
                  </a:cubicBezTo>
                  <a:lnTo>
                    <a:pt x="0" y="76363"/>
                  </a:lnTo>
                  <a:cubicBezTo>
                    <a:pt x="0" y="56110"/>
                    <a:pt x="8045" y="36687"/>
                    <a:pt x="22366" y="22366"/>
                  </a:cubicBezTo>
                  <a:cubicBezTo>
                    <a:pt x="36687" y="8045"/>
                    <a:pt x="56110" y="0"/>
                    <a:pt x="7636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1978997" cy="219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3919135" y="3503031"/>
            <a:ext cx="9982200" cy="3193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評鑑內容為平時評鑑及學年度評鑑</a:t>
            </a:r>
            <a:b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</a:b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評鑑方式為</a:t>
            </a:r>
            <a:r>
              <a:rPr lang="zh-TW" altLang="en-US" sz="4800" b="1" dirty="0">
                <a:solidFill>
                  <a:schemeClr val="accent6">
                    <a:lumMod val="75000"/>
                  </a:schemeClr>
                </a:solidFill>
                <a:latin typeface="Cooper Black" panose="0208090404030B020404" pitchFamily="18" charset="0"/>
                <a:ea typeface="Cloud Condensed Bold"/>
                <a:cs typeface="Cloud Condensed Bold"/>
                <a:sym typeface="Cloud Condensed Bold"/>
              </a:rPr>
              <a:t>線上評鑑</a:t>
            </a:r>
            <a:r>
              <a:rPr lang="en-US" altLang="zh-TW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上傳共通性及社團活動績效檔案</a:t>
            </a:r>
            <a:r>
              <a:rPr lang="en-US" altLang="zh-TW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及</a:t>
            </a:r>
            <a:r>
              <a:rPr lang="zh-TW" altLang="en-US" sz="48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實體簡報評鑑</a:t>
            </a:r>
            <a:endParaRPr lang="en-US" altLang="zh-TW" sz="4800" b="1" dirty="0">
              <a:solidFill>
                <a:schemeClr val="accent6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726231" y="2749500"/>
            <a:ext cx="13117127" cy="63559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一、上傳資訊上傳網址／期限：</a:t>
            </a: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待公布</a:t>
            </a:r>
            <a:endParaRPr lang="en-US" altLang="zh-TW" sz="2800" b="1" dirty="0">
              <a:solidFill>
                <a:srgbClr val="00B0F0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二、檔名格式請註明社團編號，如：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A001-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外國語文學系系學會，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錯誤檔名將扣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分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三、活動當天簡報與報名提交截止日期：</a:t>
            </a: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待公布</a:t>
            </a:r>
            <a:endParaRPr lang="en-US" altLang="zh-TW" sz="2800" b="1" dirty="0">
              <a:solidFill>
                <a:srgbClr val="00B0F0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報名表單：</a:t>
            </a: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待公布</a:t>
            </a:r>
            <a:endParaRPr lang="en-US" altLang="zh-TW" sz="2800" b="1" dirty="0">
              <a:solidFill>
                <a:srgbClr val="00B0F0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簡報內容：限社團活動績效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規劃與執行 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&amp;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特色與績效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四、簡報時間規則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每人簡報時間：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3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分鐘，將有兩次提醒：倒數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30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秒提醒，時間到即提醒結束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⚠️請各位同學遵守規定，確保活動順利進行，謝謝配合！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線上</a:t>
            </a:r>
            <a:r>
              <a:rPr lang="en-US" altLang="zh-TW" sz="48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資料上傳及簡報注意事項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162789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6572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068998" y="1943051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126090" y="2985754"/>
            <a:ext cx="1214040" cy="5086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平時</a:t>
            </a:r>
            <a:r>
              <a:rPr lang="en-US" altLang="zh-TW" sz="48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3954442" y="1944751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17E07B2A-E76A-4F9E-8919-2F8EC3CA0B9D}"/>
              </a:ext>
            </a:extLst>
          </p:cNvPr>
          <p:cNvSpPr txBox="1"/>
          <p:nvPr/>
        </p:nvSpPr>
        <p:spPr>
          <a:xfrm>
            <a:off x="4731294" y="1618753"/>
            <a:ext cx="10949315" cy="6541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社團平時評鑑評分項目（由課外組社團輔導老師評分）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活動與經費辦理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活動申請與成果表是否準時繳交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經費申請與結報是否依時完成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配合度與參與情形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是否參與學校活動（如社博、幹訓、整潔競賽及說明會等課外組舉辦活動）　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場地與設備管理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借用場地是否妥善維護與復原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器材借用是否愛惜並準時歸還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空間使用狀況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社團辦公室整潔與使用情形良好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其他事項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課外組另行公告或認定事項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78008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302301" y="2199438"/>
            <a:ext cx="1214040" cy="63821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學年度</a:t>
            </a:r>
            <a:r>
              <a:rPr lang="en-US" altLang="zh-TW" sz="48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3954442" y="1944751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5101158" y="1945774"/>
            <a:ext cx="10949315" cy="3447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由評鑑委員就下列項目評鑑。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組織運作。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資源管理。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規劃與執行。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特色與績效。</a:t>
            </a:r>
          </a:p>
          <a:p>
            <a:pPr algn="l">
              <a:lnSpc>
                <a:spcPct val="150000"/>
              </a:lnSpc>
            </a:pPr>
            <a:endParaRPr lang="zh-TW" altLang="en-US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7169800-64A9-4DED-AAD7-051E96E2746A}"/>
              </a:ext>
            </a:extLst>
          </p:cNvPr>
          <p:cNvSpPr txBox="1"/>
          <p:nvPr/>
        </p:nvSpPr>
        <p:spPr>
          <a:xfrm>
            <a:off x="5158372" y="5427366"/>
            <a:ext cx="1094930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" panose="02020500000000000000" charset="0"/>
                <a:ea typeface="標楷體" panose="03000509000000000000" pitchFamily="65" charset="-120"/>
                <a:cs typeface="Cloud Condensed" panose="02020500000000000000" charset="0"/>
              </a:rPr>
              <a:t>📌 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活動申請相關規定重點</a:t>
            </a:r>
            <a:endParaRPr lang="en-US" altLang="zh-TW" sz="2800" kern="100" dirty="0">
              <a:solidFill>
                <a:schemeClr val="accent1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     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未經課外活動組核准之活動申請單</a:t>
            </a:r>
            <a:endParaRPr lang="en-US" altLang="zh-TW" sz="2800" kern="100" dirty="0">
              <a:solidFill>
                <a:schemeClr val="accent1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     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🔹 視為社團私下活動</a:t>
            </a:r>
            <a:endParaRPr lang="en-US" altLang="zh-TW" sz="2800" kern="100" dirty="0">
              <a:solidFill>
                <a:schemeClr val="accent1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     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🔹 不得列入社團評鑑成果</a:t>
            </a:r>
            <a:endParaRPr lang="en-US" altLang="zh-TW" sz="2800" kern="100" dirty="0">
              <a:solidFill>
                <a:schemeClr val="accent1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     🔹 評鑑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資料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請務必附上</a:t>
            </a:r>
            <a:r>
              <a:rPr lang="zh-TW" altLang="en-US" sz="2800" kern="100" dirty="0">
                <a:solidFill>
                  <a:schemeClr val="accent6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活動核准單掃描檔</a:t>
            </a:r>
            <a:endParaRPr lang="en-US" altLang="zh-TW" sz="2800" kern="100" dirty="0">
              <a:solidFill>
                <a:schemeClr val="accent6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6">
                    <a:lumMod val="75000"/>
                  </a:schemeClr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           </a:t>
            </a:r>
            <a:r>
              <a:rPr lang="en-US" altLang="zh-TW" sz="2800" kern="100" dirty="0">
                <a:solidFill>
                  <a:srgbClr val="FF0000"/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(</a:t>
            </a:r>
            <a:r>
              <a:rPr lang="zh-TW" altLang="en-US" sz="2800" kern="100" dirty="0">
                <a:solidFill>
                  <a:srgbClr val="FF0000"/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所有活動單影本請社團務必保留好</a:t>
            </a:r>
            <a:r>
              <a:rPr lang="en-US" altLang="zh-TW" sz="2800" kern="100" dirty="0">
                <a:solidFill>
                  <a:srgbClr val="FF0000"/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)</a:t>
            </a:r>
            <a:endParaRPr lang="zh-TW" altLang="en-US" sz="2800" kern="100" dirty="0">
              <a:solidFill>
                <a:srgbClr val="FF0000"/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45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754919" y="2901526"/>
            <a:ext cx="13666565" cy="70009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請依下列分類，繳交三份 </a:t>
            </a:r>
            <a:r>
              <a:rPr lang="en-US" altLang="zh-TW" sz="2800" b="1" dirty="0">
                <a:solidFill>
                  <a:srgbClr val="FF000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PDF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檔案（不接受外部連結）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組織運作　      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📄 檔名格式：編號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OOO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組織運作</a:t>
            </a:r>
            <a:r>
              <a:rPr lang="en-US" altLang="zh-TW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例：</a:t>
            </a:r>
            <a:r>
              <a:rPr lang="en-US" altLang="zh-TW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A001</a:t>
            </a:r>
            <a:r>
              <a:rPr lang="zh-TW" altLang="en-US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外國語文學系系學會</a:t>
            </a:r>
            <a:r>
              <a:rPr lang="en-US" altLang="zh-TW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組織運作</a:t>
            </a:r>
            <a:r>
              <a:rPr lang="en-US" altLang="zh-TW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          ✦ 內容涵蓋組織結構、會議紀錄等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資源管理　      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📄 檔名格式：編號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OOO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資源管理　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          ✦ 含經費使用、器材管理等資料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社團活動績效　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📄 檔名格式：編號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OOO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社團活動績效　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          ✦ 活動成果、參與照片與報告等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⚠️ 注意事項：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檔案格式限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PDF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，容量各上限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100MB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檔案上傳後不得修改，</a:t>
            </a:r>
            <a:endParaRPr lang="en-US" altLang="zh-TW" sz="26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      僅採第一次上傳版本評分，檔名請依指定格式，檔案命名錯誤將扣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 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分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zh-TW" altLang="en-US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資料上傳格式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23462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6572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3981948" y="1945774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4801118" y="1879960"/>
            <a:ext cx="10949315" cy="5526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🧩 組織運作重點指標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制度與計畫規劃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▸組織章程明確、清楚，並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適時修訂</a:t>
            </a: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若有修訂，應附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條文修正對照表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）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訂定社團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年度活動計畫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與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短中長程發展計畫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會議與執行狀況  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定期召開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社員大會與幹部會議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年度活動計畫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執行程度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與成效良好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成員管理與資料建置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▸幹部、社員、指導老師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資料完備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，訂有幹部產生方式，並有幹部訓練機制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紀錄與傳承機制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▸各項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會議與活動紀錄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詳實完整，採用</a:t>
            </a: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數位化紀錄</a:t>
            </a: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與資料傳承</a:t>
            </a: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60297996-EE2E-491B-955E-C0C7EDD0E78F}"/>
              </a:ext>
            </a:extLst>
          </p:cNvPr>
          <p:cNvSpPr txBox="1"/>
          <p:nvPr/>
        </p:nvSpPr>
        <p:spPr>
          <a:xfrm>
            <a:off x="2406287" y="2153648"/>
            <a:ext cx="1214040" cy="5010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組織運作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943340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5041</TotalTime>
  <Words>2863</Words>
  <Application>Microsoft Office PowerPoint</Application>
  <PresentationFormat>自訂</PresentationFormat>
  <Paragraphs>320</Paragraphs>
  <Slides>30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41" baseType="lpstr">
      <vt:lpstr>Cloud Condensed</vt:lpstr>
      <vt:lpstr>王漢宗勘流亭</vt:lpstr>
      <vt:lpstr>Arial</vt:lpstr>
      <vt:lpstr>Calibri</vt:lpstr>
      <vt:lpstr>TAN Meringue</vt:lpstr>
      <vt:lpstr>標楷體</vt:lpstr>
      <vt:lpstr>Cloud Condensed Bold Italics</vt:lpstr>
      <vt:lpstr>Wingdings</vt:lpstr>
      <vt:lpstr>Cooper Black</vt:lpstr>
      <vt:lpstr>Cloud Condensed Bold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Creative Portfolio</dc:title>
  <dc:creator>admin</dc:creator>
  <cp:lastModifiedBy>CHANG ARIES</cp:lastModifiedBy>
  <cp:revision>46</cp:revision>
  <dcterms:created xsi:type="dcterms:W3CDTF">2006-08-16T00:00:00Z</dcterms:created>
  <dcterms:modified xsi:type="dcterms:W3CDTF">2025-10-08T05:05:17Z</dcterms:modified>
  <dc:identifier>DAGnYh8DnRA</dc:identifier>
</cp:coreProperties>
</file>