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59" r:id="rId2"/>
  </p:sldMasterIdLst>
  <p:notesMasterIdLst>
    <p:notesMasterId r:id="rId67"/>
  </p:notesMasterIdLst>
  <p:handoutMasterIdLst>
    <p:handoutMasterId r:id="rId68"/>
  </p:handoutMasterIdLst>
  <p:sldIdLst>
    <p:sldId id="273" r:id="rId3"/>
    <p:sldId id="382" r:id="rId4"/>
    <p:sldId id="478" r:id="rId5"/>
    <p:sldId id="383" r:id="rId6"/>
    <p:sldId id="401" r:id="rId7"/>
    <p:sldId id="510" r:id="rId8"/>
    <p:sldId id="402" r:id="rId9"/>
    <p:sldId id="470" r:id="rId10"/>
    <p:sldId id="403" r:id="rId11"/>
    <p:sldId id="511" r:id="rId12"/>
    <p:sldId id="404" r:id="rId13"/>
    <p:sldId id="479" r:id="rId14"/>
    <p:sldId id="464" r:id="rId15"/>
    <p:sldId id="465" r:id="rId16"/>
    <p:sldId id="466" r:id="rId17"/>
    <p:sldId id="467" r:id="rId18"/>
    <p:sldId id="499" r:id="rId19"/>
    <p:sldId id="492" r:id="rId20"/>
    <p:sldId id="493" r:id="rId21"/>
    <p:sldId id="512" r:id="rId22"/>
    <p:sldId id="513" r:id="rId23"/>
    <p:sldId id="514" r:id="rId24"/>
    <p:sldId id="471" r:id="rId25"/>
    <p:sldId id="469" r:id="rId26"/>
    <p:sldId id="407" r:id="rId27"/>
    <p:sldId id="473" r:id="rId28"/>
    <p:sldId id="474" r:id="rId29"/>
    <p:sldId id="509" r:id="rId30"/>
    <p:sldId id="458" r:id="rId31"/>
    <p:sldId id="487" r:id="rId32"/>
    <p:sldId id="488" r:id="rId33"/>
    <p:sldId id="489" r:id="rId34"/>
    <p:sldId id="490" r:id="rId35"/>
    <p:sldId id="459" r:id="rId36"/>
    <p:sldId id="508" r:id="rId37"/>
    <p:sldId id="507" r:id="rId38"/>
    <p:sldId id="505" r:id="rId39"/>
    <p:sldId id="475" r:id="rId40"/>
    <p:sldId id="476" r:id="rId41"/>
    <p:sldId id="461" r:id="rId42"/>
    <p:sldId id="411" r:id="rId43"/>
    <p:sldId id="477" r:id="rId44"/>
    <p:sldId id="506" r:id="rId45"/>
    <p:sldId id="481" r:id="rId46"/>
    <p:sldId id="480" r:id="rId47"/>
    <p:sldId id="483" r:id="rId48"/>
    <p:sldId id="421" r:id="rId49"/>
    <p:sldId id="484" r:id="rId50"/>
    <p:sldId id="428" r:id="rId51"/>
    <p:sldId id="429" r:id="rId52"/>
    <p:sldId id="448" r:id="rId53"/>
    <p:sldId id="501" r:id="rId54"/>
    <p:sldId id="432" r:id="rId55"/>
    <p:sldId id="433" r:id="rId56"/>
    <p:sldId id="434" r:id="rId57"/>
    <p:sldId id="498" r:id="rId58"/>
    <p:sldId id="449" r:id="rId59"/>
    <p:sldId id="436" r:id="rId60"/>
    <p:sldId id="437" r:id="rId61"/>
    <p:sldId id="503" r:id="rId62"/>
    <p:sldId id="439" r:id="rId63"/>
    <p:sldId id="496" r:id="rId64"/>
    <p:sldId id="497" r:id="rId65"/>
    <p:sldId id="485" r:id="rId66"/>
  </p:sldIdLst>
  <p:sldSz cx="9144000" cy="6858000" type="screen4x3"/>
  <p:notesSz cx="6797675" cy="9926638"/>
  <p:defaultTextStyle>
    <a:defPPr>
      <a:defRPr lang="zh-TW"/>
    </a:defPPr>
    <a:lvl1pPr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5pPr>
    <a:lvl6pPr marL="2286000" algn="l" defTabSz="914400" rtl="0" eaLnBrk="1" latinLnBrk="0" hangingPunct="1">
      <a:defRPr kern="1200">
        <a:solidFill>
          <a:schemeClr val="tx1"/>
        </a:solidFill>
        <a:latin typeface="Calibri" pitchFamily="34" charset="0"/>
        <a:ea typeface="新細明體" pitchFamily="18" charset="-120"/>
        <a:cs typeface="+mn-cs"/>
      </a:defRPr>
    </a:lvl6pPr>
    <a:lvl7pPr marL="2743200" algn="l" defTabSz="914400" rtl="0" eaLnBrk="1" latinLnBrk="0" hangingPunct="1">
      <a:defRPr kern="1200">
        <a:solidFill>
          <a:schemeClr val="tx1"/>
        </a:solidFill>
        <a:latin typeface="Calibri" pitchFamily="34" charset="0"/>
        <a:ea typeface="新細明體" pitchFamily="18" charset="-120"/>
        <a:cs typeface="+mn-cs"/>
      </a:defRPr>
    </a:lvl7pPr>
    <a:lvl8pPr marL="3200400" algn="l" defTabSz="914400" rtl="0" eaLnBrk="1" latinLnBrk="0" hangingPunct="1">
      <a:defRPr kern="1200">
        <a:solidFill>
          <a:schemeClr val="tx1"/>
        </a:solidFill>
        <a:latin typeface="Calibri" pitchFamily="34" charset="0"/>
        <a:ea typeface="新細明體" pitchFamily="18" charset="-120"/>
        <a:cs typeface="+mn-cs"/>
      </a:defRPr>
    </a:lvl8pPr>
    <a:lvl9pPr marL="3657600" algn="l" defTabSz="914400" rtl="0" eaLnBrk="1" latinLnBrk="0" hangingPunct="1">
      <a:defRPr kern="1200">
        <a:solidFill>
          <a:schemeClr val="tx1"/>
        </a:solidFill>
        <a:latin typeface="Calibri"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6FD05-7243-BF19-12B7-9343478CBCEC}" name="林修平" initials="林" userId="S::spl@o365.mcut.edu.tw::5d338602-23f2-45a8-ad24-1e9eae5f98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AD4E9"/>
    <a:srgbClr val="FF6600"/>
    <a:srgbClr val="FFFFCC"/>
    <a:srgbClr val="993300"/>
    <a:srgbClr val="CC6600"/>
    <a:srgbClr val="666633"/>
    <a:srgbClr val="669900"/>
    <a:srgbClr val="66FF66"/>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99853" autoAdjust="0"/>
  </p:normalViewPr>
  <p:slideViewPr>
    <p:cSldViewPr>
      <p:cViewPr varScale="1">
        <p:scale>
          <a:sx n="110" d="100"/>
          <a:sy n="110" d="100"/>
        </p:scale>
        <p:origin x="1512" y="114"/>
      </p:cViewPr>
      <p:guideLst>
        <p:guide orient="horz" pos="2160"/>
        <p:guide pos="2880"/>
      </p:guideLst>
    </p:cSldViewPr>
  </p:slideViewPr>
  <p:outlineViewPr>
    <p:cViewPr>
      <p:scale>
        <a:sx n="33" d="100"/>
        <a:sy n="33" d="100"/>
      </p:scale>
      <p:origin x="0" y="24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1" y="0"/>
            <a:ext cx="2945659" cy="496332"/>
          </a:xfrm>
          <a:prstGeom prst="rect">
            <a:avLst/>
          </a:prstGeom>
          <a:noFill/>
          <a:ln w="9525">
            <a:noFill/>
            <a:miter lim="800000"/>
          </a:ln>
          <a:effectLst/>
        </p:spPr>
        <p:txBody>
          <a:bodyPr vert="horz" wrap="square" lIns="91440" tIns="45720" rIns="91440" bIns="45720" numCol="1" anchor="t" anchorCtr="0" compatLnSpc="1"/>
          <a:lstStyle>
            <a:lvl1pPr>
              <a:buFontTx/>
              <a:buNone/>
              <a:defRPr kumimoji="1" sz="1200">
                <a:latin typeface="Calibri" pitchFamily="34" charset="0"/>
                <a:ea typeface="新細明體" pitchFamily="18" charset="-120"/>
              </a:defRPr>
            </a:lvl1pPr>
          </a:lstStyle>
          <a:p>
            <a:pPr>
              <a:defRPr/>
            </a:pPr>
            <a:endParaRPr lang="en-US" altLang="zh-TW" dirty="0"/>
          </a:p>
        </p:txBody>
      </p:sp>
      <p:sp>
        <p:nvSpPr>
          <p:cNvPr id="20483" name="Rectangle 3"/>
          <p:cNvSpPr>
            <a:spLocks noGrp="1" noChangeArrowheads="1"/>
          </p:cNvSpPr>
          <p:nvPr>
            <p:ph type="dt" sz="quarter" idx="1"/>
          </p:nvPr>
        </p:nvSpPr>
        <p:spPr bwMode="auto">
          <a:xfrm>
            <a:off x="3850444" y="0"/>
            <a:ext cx="2945659" cy="496332"/>
          </a:xfrm>
          <a:prstGeom prst="rect">
            <a:avLst/>
          </a:prstGeom>
          <a:noFill/>
          <a:ln w="9525">
            <a:noFill/>
            <a:miter lim="800000"/>
          </a:ln>
          <a:effectLst/>
        </p:spPr>
        <p:txBody>
          <a:bodyPr vert="horz" wrap="square" lIns="91440" tIns="45720" rIns="91440" bIns="45720" numCol="1" anchor="t" anchorCtr="0" compatLnSpc="1"/>
          <a:lstStyle>
            <a:lvl1pPr algn="r">
              <a:buFontTx/>
              <a:buNone/>
              <a:defRPr kumimoji="1" sz="1200">
                <a:latin typeface="Calibri" pitchFamily="34" charset="0"/>
                <a:ea typeface="新細明體" pitchFamily="18" charset="-120"/>
              </a:defRPr>
            </a:lvl1pPr>
          </a:lstStyle>
          <a:p>
            <a:pPr>
              <a:defRPr/>
            </a:pPr>
            <a:fld id="{3FC49678-C8A5-4EB3-8434-6EC0C0D5345E}" type="datetimeFigureOut">
              <a:rPr lang="zh-TW" altLang="en-US"/>
              <a:pPr>
                <a:defRPr/>
              </a:pPr>
              <a:t>2026/9/1</a:t>
            </a:fld>
            <a:endParaRPr lang="zh-TW" altLang="en-US"/>
          </a:p>
        </p:txBody>
      </p:sp>
      <p:sp>
        <p:nvSpPr>
          <p:cNvPr id="20484" name="Rectangle 4"/>
          <p:cNvSpPr>
            <a:spLocks noGrp="1" noChangeArrowheads="1"/>
          </p:cNvSpPr>
          <p:nvPr>
            <p:ph type="ftr" sz="quarter" idx="2"/>
          </p:nvPr>
        </p:nvSpPr>
        <p:spPr bwMode="auto">
          <a:xfrm>
            <a:off x="1" y="9428584"/>
            <a:ext cx="2945659" cy="496332"/>
          </a:xfrm>
          <a:prstGeom prst="rect">
            <a:avLst/>
          </a:prstGeom>
          <a:noFill/>
          <a:ln w="9525">
            <a:noFill/>
            <a:miter lim="800000"/>
          </a:ln>
          <a:effectLst/>
        </p:spPr>
        <p:txBody>
          <a:bodyPr vert="horz" wrap="square" lIns="91440" tIns="45720" rIns="91440" bIns="45720" numCol="1" anchor="b" anchorCtr="0" compatLnSpc="1"/>
          <a:lstStyle>
            <a:lvl1pPr>
              <a:buFontTx/>
              <a:buNone/>
              <a:defRPr kumimoji="1" sz="1200">
                <a:latin typeface="Calibri" pitchFamily="34" charset="0"/>
                <a:ea typeface="新細明體" pitchFamily="18" charset="-120"/>
              </a:defRPr>
            </a:lvl1pPr>
          </a:lstStyle>
          <a:p>
            <a:pPr>
              <a:defRPr/>
            </a:pPr>
            <a:endParaRPr lang="en-US" altLang="zh-TW" dirty="0"/>
          </a:p>
        </p:txBody>
      </p:sp>
      <p:sp>
        <p:nvSpPr>
          <p:cNvPr id="20485" name="Rectangle 5"/>
          <p:cNvSpPr>
            <a:spLocks noGrp="1" noChangeArrowheads="1"/>
          </p:cNvSpPr>
          <p:nvPr>
            <p:ph type="sldNum" sz="quarter" idx="3"/>
          </p:nvPr>
        </p:nvSpPr>
        <p:spPr bwMode="auto">
          <a:xfrm>
            <a:off x="3850444" y="9428584"/>
            <a:ext cx="2945659" cy="496332"/>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a:buFont typeface="Arial" pitchFamily="34" charset="0"/>
              <a:buNone/>
              <a:defRPr sz="1200"/>
            </a:lvl1pPr>
          </a:lstStyle>
          <a:p>
            <a:pPr>
              <a:defRPr/>
            </a:pPr>
            <a:fld id="{D1D391E3-7A8B-4104-BE68-2B59F5538773}" type="slidenum">
              <a:rPr lang="zh-TW" altLang="en-US"/>
              <a:pPr>
                <a:defRPr/>
              </a:pPr>
              <a:t>‹#›</a:t>
            </a:fld>
            <a:endParaRPr lang="en-US" altLang="zh-TW" dirty="0"/>
          </a:p>
        </p:txBody>
      </p:sp>
    </p:spTree>
    <p:extLst>
      <p:ext uri="{BB962C8B-B14F-4D97-AF65-F5344CB8AC3E}">
        <p14:creationId xmlns:p14="http://schemas.microsoft.com/office/powerpoint/2010/main" val="2390573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6332"/>
          </a:xfrm>
          <a:prstGeom prst="rect">
            <a:avLst/>
          </a:prstGeom>
        </p:spPr>
        <p:txBody>
          <a:bodyPr vert="horz" lIns="91440" tIns="45720" rIns="91440" bIns="45720" rtlCol="0"/>
          <a:lstStyle>
            <a:lvl1pPr algn="l">
              <a:buFontTx/>
              <a:buNone/>
              <a:defRPr kumimoji="1" sz="1200">
                <a:latin typeface="Arial" charset="0"/>
                <a:ea typeface="新細明體" pitchFamily="18" charset="-120"/>
              </a:defRPr>
            </a:lvl1pPr>
          </a:lstStyle>
          <a:p>
            <a:pPr>
              <a:defRPr/>
            </a:pPr>
            <a:endParaRPr lang="zh-TW" altLang="en-US"/>
          </a:p>
        </p:txBody>
      </p:sp>
      <p:sp>
        <p:nvSpPr>
          <p:cNvPr id="3" name="日期版面配置區 2"/>
          <p:cNvSpPr>
            <a:spLocks noGrp="1"/>
          </p:cNvSpPr>
          <p:nvPr>
            <p:ph type="dt" idx="1"/>
          </p:nvPr>
        </p:nvSpPr>
        <p:spPr>
          <a:xfrm>
            <a:off x="3850444" y="0"/>
            <a:ext cx="2945659" cy="496332"/>
          </a:xfrm>
          <a:prstGeom prst="rect">
            <a:avLst/>
          </a:prstGeom>
        </p:spPr>
        <p:txBody>
          <a:bodyPr vert="horz" lIns="91440" tIns="45720" rIns="91440" bIns="45720" rtlCol="0"/>
          <a:lstStyle>
            <a:lvl1pPr algn="r">
              <a:buFontTx/>
              <a:buNone/>
              <a:defRPr kumimoji="1" sz="1200">
                <a:latin typeface="Arial" charset="0"/>
                <a:ea typeface="新細明體" pitchFamily="18" charset="-120"/>
              </a:defRPr>
            </a:lvl1pPr>
          </a:lstStyle>
          <a:p>
            <a:pPr>
              <a:defRPr/>
            </a:pPr>
            <a:fld id="{8E8DD5F1-F655-4ED9-A144-1D22BECF5338}" type="datetimeFigureOut">
              <a:rPr lang="zh-TW" altLang="en-US"/>
              <a:pPr>
                <a:defRPr/>
              </a:pPr>
              <a:t>2026/9/1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buFontTx/>
              <a:buNone/>
              <a:defRPr kumimoji="1" sz="1200">
                <a:latin typeface="Arial" charset="0"/>
                <a:ea typeface="新細明體" pitchFamily="18" charset="-120"/>
              </a:defRPr>
            </a:lvl1pPr>
          </a:lstStyle>
          <a:p>
            <a:pPr>
              <a:defRPr/>
            </a:pPr>
            <a:endParaRPr lang="zh-TW" altLang="en-US"/>
          </a:p>
        </p:txBody>
      </p:sp>
      <p:sp>
        <p:nvSpPr>
          <p:cNvPr id="7" name="投影片編號版面配置區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a:buFont typeface="Arial" pitchFamily="34" charset="0"/>
              <a:buNone/>
              <a:defRPr sz="1200">
                <a:latin typeface="Arial" pitchFamily="34" charset="0"/>
              </a:defRPr>
            </a:lvl1pPr>
          </a:lstStyle>
          <a:p>
            <a:pPr>
              <a:defRPr/>
            </a:pPr>
            <a:fld id="{6833687E-8055-4D19-A1BB-8693B2AA1DF0}" type="slidenum">
              <a:rPr lang="zh-TW" altLang="en-US"/>
              <a:pPr>
                <a:defRPr/>
              </a:pPr>
              <a:t>‹#›</a:t>
            </a:fld>
            <a:endParaRPr lang="zh-TW" altLang="en-US"/>
          </a:p>
        </p:txBody>
      </p:sp>
    </p:spTree>
    <p:extLst>
      <p:ext uri="{BB962C8B-B14F-4D97-AF65-F5344CB8AC3E}">
        <p14:creationId xmlns:p14="http://schemas.microsoft.com/office/powerpoint/2010/main" val="3356340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2FDFA3DF-AFD2-4E0E-BFEF-E6CF2C73B8CB}" type="datetimeFigureOut">
              <a:rPr lang="zh-TW" altLang="en-US"/>
              <a:pPr>
                <a:defRPr/>
              </a:pPr>
              <a:t>2026/9/1</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D32F27C5-0D6C-4982-8FBD-3AA3384B592A}" type="slidenum">
              <a:rPr lang="zh-TW" altLang="en-US"/>
              <a:pPr>
                <a:defRPr/>
              </a:pPr>
              <a:t>‹#›</a:t>
            </a:fld>
            <a:endParaRPr lang="zh-TW" altLang="en-US"/>
          </a:p>
        </p:txBody>
      </p:sp>
    </p:spTree>
    <p:extLst>
      <p:ext uri="{BB962C8B-B14F-4D97-AF65-F5344CB8AC3E}">
        <p14:creationId xmlns:p14="http://schemas.microsoft.com/office/powerpoint/2010/main" val="83070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3713" y="908050"/>
            <a:ext cx="8156575" cy="882650"/>
          </a:xfrm>
        </p:spPr>
        <p:txBody>
          <a:bodyPr/>
          <a:lstStyle/>
          <a:p>
            <a:r>
              <a:rPr lang="zh-TW" altLang="en-US" noProof="1"/>
              <a:t>按一下以編輯母片標題樣式</a:t>
            </a:r>
          </a:p>
        </p:txBody>
      </p:sp>
      <p:sp>
        <p:nvSpPr>
          <p:cNvPr id="3" name="內容版面配置區 2"/>
          <p:cNvSpPr>
            <a:spLocks noGrp="1"/>
          </p:cNvSpPr>
          <p:nvPr>
            <p:ph idx="1"/>
          </p:nvPr>
        </p:nvSpPr>
        <p:spPr>
          <a:xfrm>
            <a:off x="457200" y="1844675"/>
            <a:ext cx="8229600" cy="4525963"/>
          </a:xfrm>
        </p:spPr>
        <p:txBody>
          <a:bodyPr/>
          <a:lstStyle/>
          <a:p>
            <a:pPr lvl="0"/>
            <a:r>
              <a:rPr lang="zh-TW" altLang="en-US" noProof="1"/>
              <a:t>按一下以編輯母片文字樣式</a:t>
            </a:r>
          </a:p>
          <a:p>
            <a:pPr lvl="1"/>
            <a:r>
              <a:rPr lang="zh-TW" altLang="en-US" noProof="1"/>
              <a:t>第二層</a:t>
            </a:r>
          </a:p>
          <a:p>
            <a:pPr lvl="2"/>
            <a:r>
              <a:rPr lang="zh-TW" altLang="en-US" noProof="1"/>
              <a:t>第三層</a:t>
            </a:r>
          </a:p>
          <a:p>
            <a:pPr lvl="3"/>
            <a:r>
              <a:rPr lang="zh-TW" altLang="en-US" noProof="1"/>
              <a:t>第四層</a:t>
            </a:r>
          </a:p>
          <a:p>
            <a:pPr lvl="4"/>
            <a:r>
              <a:rPr lang="zh-TW" altLang="en-US" noProof="1"/>
              <a:t>第五層</a:t>
            </a:r>
          </a:p>
        </p:txBody>
      </p:sp>
      <p:sp>
        <p:nvSpPr>
          <p:cNvPr id="4" name="日期版面配置區 3"/>
          <p:cNvSpPr>
            <a:spLocks noGrp="1"/>
          </p:cNvSpPr>
          <p:nvPr>
            <p:ph type="dt" sz="half" idx="10"/>
          </p:nvPr>
        </p:nvSpPr>
        <p:spPr/>
        <p:txBody>
          <a:bodyPr/>
          <a:lstStyle>
            <a:lvl1pPr>
              <a:defRPr/>
            </a:lvl1pPr>
          </a:lstStyle>
          <a:p>
            <a:pPr>
              <a:defRPr/>
            </a:pPr>
            <a:fld id="{9665F29C-7508-4209-97D0-8F4C7DB58E00}" type="datetimeFigureOut">
              <a:rPr lang="zh-TW" altLang="en-US"/>
              <a:pPr>
                <a:defRPr/>
              </a:pPr>
              <a:t>2026/9/1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7458A91-7DA2-4A8D-BA8B-23DABF824630}" type="slidenum">
              <a:rPr lang="zh-TW" altLang="en-US"/>
              <a:pPr>
                <a:defRPr/>
              </a:pPr>
              <a:t>‹#›</a:t>
            </a:fld>
            <a:endParaRPr lang="zh-TW" altLang="en-US"/>
          </a:p>
        </p:txBody>
      </p:sp>
    </p:spTree>
    <p:extLst>
      <p:ext uri="{BB962C8B-B14F-4D97-AF65-F5344CB8AC3E}">
        <p14:creationId xmlns:p14="http://schemas.microsoft.com/office/powerpoint/2010/main" val="3703366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400E2185-B99E-44CA-90F9-D67A4130A27A}" type="datetimeFigureOut">
              <a:rPr lang="zh-TW" altLang="en-US"/>
              <a:pPr>
                <a:defRPr/>
              </a:pPr>
              <a:t>2026/9/1</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3CC7EB13-FA9D-4723-844B-61593BA44E5B}" type="slidenum">
              <a:rPr lang="zh-TW" altLang="en-US"/>
              <a:pPr>
                <a:defRPr/>
              </a:pPr>
              <a:t>‹#›</a:t>
            </a:fld>
            <a:endParaRPr lang="zh-TW" altLang="en-US"/>
          </a:p>
        </p:txBody>
      </p:sp>
    </p:spTree>
    <p:extLst>
      <p:ext uri="{BB962C8B-B14F-4D97-AF65-F5344CB8AC3E}">
        <p14:creationId xmlns:p14="http://schemas.microsoft.com/office/powerpoint/2010/main" val="385313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B875A3F8-D234-46A9-A6DA-532520CC2170}" type="datetimeFigureOut">
              <a:rPr lang="zh-TW" altLang="en-US"/>
              <a:pPr>
                <a:defRPr/>
              </a:pPr>
              <a:t>2026/9/1</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83EA7CB0-15DE-42D9-87ED-CA7E46DB01FA}" type="slidenum">
              <a:rPr lang="zh-TW" altLang="en-US"/>
              <a:pPr>
                <a:defRPr/>
              </a:pPr>
              <a:t>‹#›</a:t>
            </a:fld>
            <a:endParaRPr lang="zh-TW" altLang="en-US">
              <a:latin typeface="Calibri" pitchFamily="34" charset="0"/>
            </a:endParaRPr>
          </a:p>
        </p:txBody>
      </p:sp>
    </p:spTree>
    <p:extLst>
      <p:ext uri="{BB962C8B-B14F-4D97-AF65-F5344CB8AC3E}">
        <p14:creationId xmlns:p14="http://schemas.microsoft.com/office/powerpoint/2010/main" val="1132850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280E924C-434C-4DF6-A0FB-B768A9C8D0E0}" type="datetimeFigureOut">
              <a:rPr lang="zh-TW" altLang="en-US"/>
              <a:pPr>
                <a:defRPr/>
              </a:pPr>
              <a:t>2026/9/1</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1CFDF3CF-B8C5-485E-B372-EAEAEEDAE2D4}" type="slidenum">
              <a:rPr lang="zh-TW" altLang="en-US"/>
              <a:pPr>
                <a:defRPr/>
              </a:pPr>
              <a:t>‹#›</a:t>
            </a:fld>
            <a:endParaRPr lang="zh-TW" altLang="en-US">
              <a:latin typeface="Calibri" pitchFamily="34" charset="0"/>
            </a:endParaRPr>
          </a:p>
        </p:txBody>
      </p:sp>
    </p:spTree>
    <p:extLst>
      <p:ext uri="{BB962C8B-B14F-4D97-AF65-F5344CB8AC3E}">
        <p14:creationId xmlns:p14="http://schemas.microsoft.com/office/powerpoint/2010/main" val="371582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pic>
        <p:nvPicPr>
          <p:cNvPr id="2" name="圖片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p:cNvSpPr txBox="1">
            <a:spLocks noChangeArrowheads="1"/>
          </p:cNvSpPr>
          <p:nvPr userDrawn="1"/>
        </p:nvSpPr>
        <p:spPr>
          <a:xfrm>
            <a:off x="6875463" y="44450"/>
            <a:ext cx="2133600" cy="476250"/>
          </a:xfrm>
          <a:prstGeom prst="rect">
            <a:avLst/>
          </a:prstGeom>
          <a:ln/>
        </p:spPr>
        <p:txBody>
          <a:bodyPr/>
          <a:ls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lgn="r">
              <a:defRPr/>
            </a:pPr>
            <a:fld id="{0AF394CA-353F-4665-8D49-9E4FA056964C}" type="slidenum">
              <a:rPr lang="zh-TW" altLang="en-US" sz="1400" b="1" smtClean="0">
                <a:latin typeface="Arial" pitchFamily="34" charset="0"/>
                <a:ea typeface="Arial Unicode MS" pitchFamily="34" charset="-120"/>
                <a:cs typeface="Arial" pitchFamily="34" charset="0"/>
              </a:rPr>
              <a:pPr algn="r">
                <a:defRPr/>
              </a:pPr>
              <a:t>‹#›</a:t>
            </a:fld>
            <a:endParaRPr lang="en-US" altLang="zh-TW" sz="1400" b="1" dirty="0">
              <a:latin typeface="Arial" pitchFamily="34" charset="0"/>
              <a:ea typeface="Arial Unicode MS" pitchFamily="34" charset="-120"/>
              <a:cs typeface="Arial" pitchFamily="34" charset="0"/>
            </a:endParaRPr>
          </a:p>
        </p:txBody>
      </p:sp>
      <p:sp>
        <p:nvSpPr>
          <p:cNvPr id="4" name="Rectangle 6"/>
          <p:cNvSpPr>
            <a:spLocks noGrp="1" noChangeArrowheads="1"/>
          </p:cNvSpPr>
          <p:nvPr>
            <p:ph type="sldNum" sz="quarter" idx="10"/>
          </p:nvPr>
        </p:nvSpPr>
        <p:spPr/>
        <p:txBody>
          <a:bodyPr/>
          <a:lstStyle>
            <a:lvl1pPr algn="r">
              <a:defRPr smtClean="0"/>
            </a:lvl1pPr>
          </a:lstStyle>
          <a:p>
            <a:pPr>
              <a:defRPr/>
            </a:pPr>
            <a:fld id="{2A5A4C88-D7ED-4EA6-895F-A5E24D8087C7}" type="slidenum">
              <a:rPr lang="zh-TW" altLang="en-US"/>
              <a:pPr>
                <a:defRPr/>
              </a:pPr>
              <a:t>‹#›</a:t>
            </a:fld>
            <a:endParaRPr lang="en-US" altLang="zh-TW" dirty="0"/>
          </a:p>
        </p:txBody>
      </p:sp>
    </p:spTree>
    <p:extLst>
      <p:ext uri="{BB962C8B-B14F-4D97-AF65-F5344CB8AC3E}">
        <p14:creationId xmlns:p14="http://schemas.microsoft.com/office/powerpoint/2010/main" val="15184016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6" name="Picture 5" descr="新光產險PPT-150203-0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標題版面配置區 1"/>
          <p:cNvSpPr>
            <a:spLocks noGrp="1" noChangeArrowheads="1"/>
          </p:cNvSpPr>
          <p:nvPr>
            <p:ph type="title" idx="4294967295"/>
          </p:nvPr>
        </p:nvSpPr>
        <p:spPr bwMode="auto">
          <a:xfrm>
            <a:off x="493713" y="908050"/>
            <a:ext cx="81565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8" name="文字版面配置區 2"/>
          <p:cNvSpPr>
            <a:spLocks noGrp="1" noChangeArrowheads="1"/>
          </p:cNvSpPr>
          <p:nvPr>
            <p:ph type="body" idx="4294967295"/>
          </p:nvPr>
        </p:nvSpPr>
        <p:spPr bwMode="auto">
          <a:xfrm>
            <a:off x="457200" y="18446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buFontTx/>
              <a:buNone/>
              <a:defRPr kumimoji="1" sz="1200">
                <a:solidFill>
                  <a:schemeClr val="tx1">
                    <a:tint val="75000"/>
                  </a:schemeClr>
                </a:solidFill>
                <a:latin typeface="Arial" charset="0"/>
                <a:ea typeface="新細明體" pitchFamily="18" charset="-120"/>
              </a:defRPr>
            </a:lvl1pPr>
          </a:lstStyle>
          <a:p>
            <a:pPr>
              <a:defRPr/>
            </a:pPr>
            <a:fld id="{7D2B519A-CBB4-431A-875A-27051CA3BE20}" type="datetimeFigureOut">
              <a:rPr lang="zh-TW" altLang="en-US"/>
              <a:pPr>
                <a:defRPr/>
              </a:pPr>
              <a:t>2026/9/1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buFontTx/>
              <a:buNone/>
              <a:defRPr kumimoji="1" sz="1200">
                <a:solidFill>
                  <a:schemeClr val="tx1">
                    <a:tint val="75000"/>
                  </a:schemeClr>
                </a:solidFill>
                <a:latin typeface="Arial"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buFont typeface="Arial" pitchFamily="34" charset="0"/>
              <a:buNone/>
              <a:defRPr sz="1200">
                <a:solidFill>
                  <a:srgbClr val="898989"/>
                </a:solidFill>
                <a:latin typeface="Arial" pitchFamily="34" charset="0"/>
              </a:defRPr>
            </a:lvl1pPr>
          </a:lstStyle>
          <a:p>
            <a:pPr>
              <a:defRPr/>
            </a:pPr>
            <a:fld id="{05215CB6-ECB0-424B-9834-07F83377AE03}" type="slidenum">
              <a:rPr lang="zh-TW" altLang="en-US"/>
              <a:pPr>
                <a:defRPr/>
              </a:pPr>
              <a:t>‹#›</a:t>
            </a:fld>
            <a:endParaRPr lang="zh-TW" altLang="en-US"/>
          </a:p>
        </p:txBody>
      </p:sp>
      <p:sp>
        <p:nvSpPr>
          <p:cNvPr id="1032" name="Rectangle 6"/>
          <p:cNvSpPr txBox="1">
            <a:spLocks noChangeArrowheads="1"/>
          </p:cNvSpPr>
          <p:nvPr/>
        </p:nvSpPr>
        <p:spPr bwMode="auto">
          <a:xfrm>
            <a:off x="6516688" y="4270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新細明體" pitchFamily="18" charset="-120"/>
              </a:defRPr>
            </a:lvl1pPr>
            <a:lvl2pPr marL="742950" indent="-285750" eaLnBrk="0" hangingPunct="0">
              <a:defRPr>
                <a:solidFill>
                  <a:schemeClr val="tx1"/>
                </a:solidFill>
                <a:latin typeface="Calibri" pitchFamily="34" charset="0"/>
                <a:ea typeface="新細明體" pitchFamily="18" charset="-120"/>
              </a:defRPr>
            </a:lvl2pPr>
            <a:lvl3pPr marL="1143000" indent="-228600" eaLnBrk="0" hangingPunct="0">
              <a:defRPr>
                <a:solidFill>
                  <a:schemeClr val="tx1"/>
                </a:solidFill>
                <a:latin typeface="Calibri" pitchFamily="34" charset="0"/>
                <a:ea typeface="新細明體" pitchFamily="18" charset="-120"/>
              </a:defRPr>
            </a:lvl3pPr>
            <a:lvl4pPr marL="1600200" indent="-228600" eaLnBrk="0" hangingPunct="0">
              <a:defRPr>
                <a:solidFill>
                  <a:schemeClr val="tx1"/>
                </a:solidFill>
                <a:latin typeface="Calibri" pitchFamily="34" charset="0"/>
                <a:ea typeface="新細明體" pitchFamily="18" charset="-120"/>
              </a:defRPr>
            </a:lvl4pPr>
            <a:lvl5pPr marL="2057400" indent="-228600" eaLnBrk="0" hangingPunct="0">
              <a:defRPr>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9pPr>
          </a:lstStyle>
          <a:p>
            <a:pPr algn="r" eaLnBrk="1" hangingPunct="1">
              <a:buFont typeface="Arial" pitchFamily="34" charset="0"/>
              <a:buNone/>
              <a:defRPr/>
            </a:pPr>
            <a:fld id="{B806E5C9-F2E9-4DEC-B536-26F20F8E7EE8}" type="slidenum">
              <a:rPr lang="zh-TW" altLang="en-US" sz="1400" b="1" smtClean="0">
                <a:latin typeface="Arial" pitchFamily="34" charset="0"/>
                <a:ea typeface="Arial Unicode MS" pitchFamily="34" charset="-120"/>
                <a:cs typeface="Arial Unicode MS" pitchFamily="34" charset="-120"/>
              </a:rPr>
              <a:pPr algn="r" eaLnBrk="1" hangingPunct="1">
                <a:buFont typeface="Arial" pitchFamily="34" charset="0"/>
                <a:buNone/>
                <a:defRPr/>
              </a:pPr>
              <a:t>‹#›</a:t>
            </a:fld>
            <a:endParaRPr lang="en-US" altLang="zh-TW" sz="1400" b="1" dirty="0">
              <a:latin typeface="Arial" pitchFamily="34" charset="0"/>
              <a:ea typeface="Arial Unicode MS" pitchFamily="34" charset="-120"/>
              <a:cs typeface="Arial Unicode MS" pitchFamily="34" charset="-12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Picture 8" descr="新光產險PPT-150203-07"/>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noChangeArrowheads="1"/>
          </p:cNvSpPr>
          <p:nvPr>
            <p:ph type="title" idx="4294967295"/>
          </p:nvPr>
        </p:nvSpPr>
        <p:spPr bwMode="auto">
          <a:xfrm>
            <a:off x="457200" y="9032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zh-TW" altLang="en-US"/>
          </a:p>
        </p:txBody>
      </p:sp>
      <p:sp>
        <p:nvSpPr>
          <p:cNvPr id="2052" name="文字版面配置區 2"/>
          <p:cNvSpPr>
            <a:spLocks noGrp="1" noChangeArrowheads="1"/>
          </p:cNvSpPr>
          <p:nvPr>
            <p:ph type="body" idx="4294967295"/>
          </p:nvPr>
        </p:nvSpPr>
        <p:spPr bwMode="auto">
          <a:xfrm>
            <a:off x="457200" y="2133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buFontTx/>
              <a:buNone/>
              <a:defRPr kumimoji="1" sz="1200">
                <a:solidFill>
                  <a:schemeClr val="tx1">
                    <a:tint val="75000"/>
                  </a:schemeClr>
                </a:solidFill>
                <a:latin typeface="Arial" charset="0"/>
                <a:ea typeface="新細明體" pitchFamily="18" charset="-120"/>
              </a:defRPr>
            </a:lvl1pPr>
          </a:lstStyle>
          <a:p>
            <a:pPr>
              <a:defRPr/>
            </a:pPr>
            <a:fld id="{C997685A-EC23-49DC-ACA2-2112D75B4A72}" type="datetimeFigureOut">
              <a:rPr lang="zh-TW" altLang="en-US"/>
              <a:pPr>
                <a:defRPr/>
              </a:pPr>
              <a:t>2026/9/1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buFontTx/>
              <a:buNone/>
              <a:defRPr kumimoji="1" sz="1200">
                <a:solidFill>
                  <a:schemeClr val="tx1">
                    <a:tint val="75000"/>
                  </a:schemeClr>
                </a:solidFill>
                <a:latin typeface="Arial"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buFont typeface="Arial" pitchFamily="34" charset="0"/>
              <a:buNone/>
              <a:defRPr sz="1200">
                <a:solidFill>
                  <a:srgbClr val="898989"/>
                </a:solidFill>
                <a:latin typeface="Arial" pitchFamily="34" charset="0"/>
              </a:defRPr>
            </a:lvl1pPr>
          </a:lstStyle>
          <a:p>
            <a:pPr>
              <a:defRPr/>
            </a:pPr>
            <a:fld id="{35AA4095-6F63-473E-B8CE-306156A99E8F}" type="slidenum">
              <a:rPr lang="zh-TW" altLang="en-US"/>
              <a:pPr>
                <a:defRPr/>
              </a:pPr>
              <a:t>‹#›</a:t>
            </a:fld>
            <a:endParaRPr lang="zh-TW" altLang="en-US">
              <a:latin typeface="Calibri" pitchFamily="34" charset="0"/>
            </a:endParaRPr>
          </a:p>
        </p:txBody>
      </p:sp>
      <p:sp>
        <p:nvSpPr>
          <p:cNvPr id="2056" name="Rectangle 6"/>
          <p:cNvSpPr txBox="1">
            <a:spLocks noChangeArrowheads="1"/>
          </p:cNvSpPr>
          <p:nvPr/>
        </p:nvSpPr>
        <p:spPr bwMode="auto">
          <a:xfrm>
            <a:off x="6516688" y="4270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新細明體" pitchFamily="18" charset="-120"/>
              </a:defRPr>
            </a:lvl1pPr>
            <a:lvl2pPr marL="742950" indent="-285750" eaLnBrk="0" hangingPunct="0">
              <a:defRPr>
                <a:solidFill>
                  <a:schemeClr val="tx1"/>
                </a:solidFill>
                <a:latin typeface="Calibri" pitchFamily="34" charset="0"/>
                <a:ea typeface="新細明體" pitchFamily="18" charset="-120"/>
              </a:defRPr>
            </a:lvl2pPr>
            <a:lvl3pPr marL="1143000" indent="-228600" eaLnBrk="0" hangingPunct="0">
              <a:defRPr>
                <a:solidFill>
                  <a:schemeClr val="tx1"/>
                </a:solidFill>
                <a:latin typeface="Calibri" pitchFamily="34" charset="0"/>
                <a:ea typeface="新細明體" pitchFamily="18" charset="-120"/>
              </a:defRPr>
            </a:lvl3pPr>
            <a:lvl4pPr marL="1600200" indent="-228600" eaLnBrk="0" hangingPunct="0">
              <a:defRPr>
                <a:solidFill>
                  <a:schemeClr val="tx1"/>
                </a:solidFill>
                <a:latin typeface="Calibri" pitchFamily="34" charset="0"/>
                <a:ea typeface="新細明體" pitchFamily="18" charset="-120"/>
              </a:defRPr>
            </a:lvl4pPr>
            <a:lvl5pPr marL="2057400" indent="-228600" eaLnBrk="0" hangingPunct="0">
              <a:defRPr>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9pPr>
          </a:lstStyle>
          <a:p>
            <a:pPr algn="r" eaLnBrk="1" hangingPunct="1">
              <a:buFont typeface="Arial" pitchFamily="34" charset="0"/>
              <a:buNone/>
              <a:defRPr/>
            </a:pPr>
            <a:fld id="{B1E01976-0FB3-453E-9418-7615E0D2B0BA}" type="slidenum">
              <a:rPr lang="zh-TW" altLang="en-US" sz="1400" b="1" smtClean="0">
                <a:ea typeface="Arial Unicode MS" pitchFamily="34" charset="-120"/>
                <a:cs typeface="Arial Unicode MS" pitchFamily="34" charset="-120"/>
              </a:rPr>
              <a:pPr algn="r" eaLnBrk="1" hangingPunct="1">
                <a:buFont typeface="Arial" pitchFamily="34" charset="0"/>
                <a:buNone/>
                <a:defRPr/>
              </a:pPr>
              <a:t>‹#›</a:t>
            </a:fld>
            <a:endParaRPr lang="en-US" altLang="zh-TW" sz="1400" b="1" dirty="0">
              <a:ea typeface="Arial Unicode MS" pitchFamily="34" charset="-120"/>
              <a:cs typeface="Arial Unicode MS" pitchFamily="34" charset="-120"/>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mailto:skiad5@skinsurance.com.tw" TargetMode="Externa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mailto:skiad5@skinsurance.com.tw"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108520" y="1268760"/>
            <a:ext cx="9361040" cy="1323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TW"/>
            </a:defPPr>
            <a:lvl1pPr algn="ctr">
              <a:buFontTx/>
              <a:buNone/>
              <a:defRPr kumimoji="0" sz="4000" b="1">
                <a:solidFill>
                  <a:srgbClr val="FFC000"/>
                </a:solidFill>
                <a:effectLst>
                  <a:outerShdw blurRad="38100" dist="38100" dir="2700000" algn="tl">
                    <a:srgbClr val="000000">
                      <a:alpha val="43137"/>
                    </a:srgbClr>
                  </a:outerShdw>
                </a:effectLst>
                <a:latin typeface="微軟正黑體" pitchFamily="34" charset="-120"/>
                <a:ea typeface="微軟正黑體" pitchFamily="34" charset="-120"/>
              </a:defRPr>
            </a:lvl1pPr>
            <a:lvl2pPr marL="742950" indent="-285750">
              <a:defRPr kumimoji="1">
                <a:latin typeface="Arial" pitchFamily="34" charset="0"/>
              </a:defRPr>
            </a:lvl2pPr>
            <a:lvl3pPr marL="1143000" indent="-228600">
              <a:defRPr kumimoji="1">
                <a:latin typeface="Arial" pitchFamily="34" charset="0"/>
              </a:defRPr>
            </a:lvl3pPr>
            <a:lvl4pPr marL="1600200" indent="-228600">
              <a:defRPr kumimoji="1">
                <a:latin typeface="Arial" pitchFamily="34" charset="0"/>
              </a:defRPr>
            </a:lvl4pPr>
            <a:lvl5pPr marL="2057400" indent="-228600">
              <a:defRPr kumimoji="1">
                <a:latin typeface="Arial" pitchFamily="34" charset="0"/>
              </a:defRPr>
            </a:lvl5pPr>
            <a:lvl6pPr marL="2514600" indent="-228600" fontAlgn="base">
              <a:spcBef>
                <a:spcPct val="0"/>
              </a:spcBef>
              <a:spcAft>
                <a:spcPct val="0"/>
              </a:spcAft>
              <a:defRPr kumimoji="1">
                <a:latin typeface="Arial" pitchFamily="34" charset="0"/>
              </a:defRPr>
            </a:lvl6pPr>
            <a:lvl7pPr marL="2971800" indent="-228600" fontAlgn="base">
              <a:spcBef>
                <a:spcPct val="0"/>
              </a:spcBef>
              <a:spcAft>
                <a:spcPct val="0"/>
              </a:spcAft>
              <a:defRPr kumimoji="1">
                <a:latin typeface="Arial" pitchFamily="34" charset="0"/>
              </a:defRPr>
            </a:lvl7pPr>
            <a:lvl8pPr marL="3429000" indent="-228600" fontAlgn="base">
              <a:spcBef>
                <a:spcPct val="0"/>
              </a:spcBef>
              <a:spcAft>
                <a:spcPct val="0"/>
              </a:spcAft>
              <a:defRPr kumimoji="1">
                <a:latin typeface="Arial" pitchFamily="34" charset="0"/>
              </a:defRPr>
            </a:lvl8pPr>
            <a:lvl9pPr marL="3886200" indent="-228600" fontAlgn="base">
              <a:spcBef>
                <a:spcPct val="0"/>
              </a:spcBef>
              <a:spcAft>
                <a:spcPct val="0"/>
              </a:spcAft>
              <a:defRPr kumimoji="1">
                <a:latin typeface="Arial" pitchFamily="34" charset="0"/>
              </a:defRPr>
            </a:lvl9pPr>
          </a:lstStyle>
          <a:p>
            <a:pPr algn="l">
              <a:defRPr/>
            </a:pPr>
            <a:r>
              <a:rPr lang="en-US" altLang="zh-TW" dirty="0">
                <a:solidFill>
                  <a:schemeClr val="tx1"/>
                </a:solidFill>
              </a:rPr>
              <a:t>『</a:t>
            </a:r>
            <a:r>
              <a:rPr lang="zh-TW" altLang="en-US" dirty="0">
                <a:solidFill>
                  <a:schemeClr val="tx1"/>
                </a:solidFill>
              </a:rPr>
              <a:t>大專校院校外實習學生團體傷害保險</a:t>
            </a:r>
            <a:r>
              <a:rPr lang="en-US" altLang="zh-TW" dirty="0">
                <a:solidFill>
                  <a:schemeClr val="tx1"/>
                </a:solidFill>
              </a:rPr>
              <a:t>』</a:t>
            </a:r>
          </a:p>
          <a:p>
            <a:pPr algn="l">
              <a:defRPr/>
            </a:pPr>
            <a:r>
              <a:rPr lang="zh-TW" altLang="en-US" dirty="0">
                <a:solidFill>
                  <a:schemeClr val="tx1"/>
                </a:solidFill>
              </a:rPr>
              <a:t>          </a:t>
            </a:r>
            <a:r>
              <a:rPr lang="en-US" altLang="zh-TW" dirty="0">
                <a:solidFill>
                  <a:schemeClr val="tx1"/>
                </a:solidFill>
              </a:rPr>
              <a:t> </a:t>
            </a:r>
            <a:r>
              <a:rPr lang="zh-TW" altLang="en-US" dirty="0">
                <a:solidFill>
                  <a:schemeClr val="tx1"/>
                </a:solidFill>
              </a:rPr>
              <a:t>    </a:t>
            </a:r>
            <a:r>
              <a:rPr lang="en-US" altLang="zh-TW" dirty="0">
                <a:solidFill>
                  <a:schemeClr val="tx1"/>
                </a:solidFill>
              </a:rPr>
              <a:t>115</a:t>
            </a:r>
            <a:r>
              <a:rPr lang="zh-TW" altLang="en-US" dirty="0">
                <a:solidFill>
                  <a:schemeClr val="tx1"/>
                </a:solidFill>
              </a:rPr>
              <a:t>學年度作業手冊</a:t>
            </a:r>
            <a:endParaRPr lang="en-US" altLang="zh-TW" dirty="0">
              <a:solidFill>
                <a:schemeClr val="tx1"/>
              </a:solidFill>
            </a:endParaRPr>
          </a:p>
        </p:txBody>
      </p:sp>
      <p:sp>
        <p:nvSpPr>
          <p:cNvPr id="3" name="矩形 2"/>
          <p:cNvSpPr/>
          <p:nvPr/>
        </p:nvSpPr>
        <p:spPr>
          <a:xfrm>
            <a:off x="611188" y="3717032"/>
            <a:ext cx="8065268" cy="646331"/>
          </a:xfrm>
          <a:prstGeom prst="rect">
            <a:avLst/>
          </a:prstGeom>
        </p:spPr>
        <p:txBody>
          <a:bodyPr wrap="square">
            <a:spAutoFit/>
          </a:bodyPr>
          <a:lstStyle/>
          <a:p>
            <a:pPr fontAlgn="auto">
              <a:spcAft>
                <a:spcPts val="0"/>
              </a:spcAft>
              <a:buClr>
                <a:schemeClr val="accent1"/>
              </a:buClr>
              <a:buSzPct val="85000"/>
              <a:defRPr/>
            </a:pPr>
            <a:r>
              <a:rPr lang="zh-TW" altLang="en-US" b="1" dirty="0">
                <a:effectLst>
                  <a:outerShdw blurRad="38100" dist="38100" dir="2700000" algn="tl">
                    <a:srgbClr val="000000">
                      <a:alpha val="43137"/>
                    </a:srgbClr>
                  </a:outerShdw>
                </a:effectLst>
                <a:latin typeface="微軟正黑體" pitchFamily="34" charset="-120"/>
                <a:ea typeface="微軟正黑體" pitchFamily="34" charset="-120"/>
              </a:rPr>
              <a:t>履約期間：</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115</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年</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08</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01</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-116</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年</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7</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31</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(115</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年</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07</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23</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日起開放下載</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p>
          <a:p>
            <a:pPr fontAlgn="auto">
              <a:spcAft>
                <a:spcPts val="0"/>
              </a:spcAft>
              <a:buClr>
                <a:schemeClr val="accent1"/>
              </a:buClr>
              <a:buSzPct val="85000"/>
              <a:defRPr/>
            </a:pPr>
            <a:r>
              <a:rPr lang="zh-TW" altLang="zh-TW" b="1" dirty="0">
                <a:effectLst>
                  <a:outerShdw blurRad="38100" dist="38100" dir="2700000" algn="tl">
                    <a:srgbClr val="000000">
                      <a:alpha val="43137"/>
                    </a:srgbClr>
                  </a:outerShdw>
                </a:effectLst>
                <a:latin typeface="微軟正黑體" pitchFamily="34" charset="-120"/>
                <a:ea typeface="微軟正黑體" pitchFamily="34" charset="-120"/>
              </a:rPr>
              <a:t>招標案號：</a:t>
            </a:r>
            <a:r>
              <a:rPr lang="en-US" altLang="zh-TW" b="1" dirty="0">
                <a:effectLst>
                  <a:outerShdw blurRad="38100" dist="38100" dir="2700000" algn="tl">
                    <a:srgbClr val="000000">
                      <a:alpha val="43137"/>
                    </a:srgbClr>
                  </a:outerShdw>
                </a:effectLst>
                <a:latin typeface="微軟正黑體" pitchFamily="34" charset="-120"/>
                <a:ea typeface="微軟正黑體" pitchFamily="34" charset="-120"/>
              </a:rPr>
              <a:t>LP5-115011</a:t>
            </a:r>
            <a:endParaRPr lang="zh-TW" altLang="zh-TW" b="1" dirty="0">
              <a:solidFill>
                <a:schemeClr val="accent1">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0566" y="548680"/>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5" name="矩形 12"/>
          <p:cNvSpPr>
            <a:spLocks noChangeArrowheads="1"/>
          </p:cNvSpPr>
          <p:nvPr/>
        </p:nvSpPr>
        <p:spPr bwMode="auto">
          <a:xfrm>
            <a:off x="251520" y="1556792"/>
            <a:ext cx="878497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意外傷害事故住院醫療保險金</a:t>
            </a:r>
            <a:r>
              <a:rPr lang="en-US" altLang="zh-TW" b="1" dirty="0">
                <a:solidFill>
                  <a:srgbClr val="0000FF"/>
                </a:solidFill>
                <a:latin typeface="微軟正黑體" pitchFamily="34" charset="-120"/>
                <a:ea typeface="微軟正黑體" pitchFamily="34" charset="-120"/>
              </a:rPr>
              <a:t>(</a:t>
            </a:r>
            <a:r>
              <a:rPr lang="zh-TW" altLang="en-US" b="1" dirty="0">
                <a:solidFill>
                  <a:srgbClr val="0000FF"/>
                </a:solidFill>
                <a:latin typeface="微軟正黑體" pitchFamily="34" charset="-120"/>
                <a:ea typeface="微軟正黑體" pitchFamily="34" charset="-120"/>
              </a:rPr>
              <a:t>一般型、工作型適用</a:t>
            </a:r>
            <a:r>
              <a:rPr lang="en-US" altLang="zh-TW" b="1" dirty="0">
                <a:solidFill>
                  <a:srgbClr val="0000FF"/>
                </a:solidFill>
                <a:latin typeface="微軟正黑體" pitchFamily="34" charset="-120"/>
                <a:ea typeface="微軟正黑體" pitchFamily="34" charset="-120"/>
              </a:rPr>
              <a:t>) </a:t>
            </a:r>
            <a:r>
              <a:rPr lang="zh-TW" altLang="en-US" b="1" dirty="0">
                <a:solidFill>
                  <a:srgbClr val="FF0000"/>
                </a:solidFill>
                <a:latin typeface="微軟正黑體" pitchFamily="34" charset="-120"/>
                <a:ea typeface="微軟正黑體" pitchFamily="34" charset="-120"/>
              </a:rPr>
              <a:t>：</a:t>
            </a:r>
            <a:endParaRPr lang="en-US" altLang="zh-TW"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被保險人於本契約有效期間內遭受意外傷害事故，自意外傷害事故發生之日起一百八十日以內住院治療時，每日給付新臺幣壹仟元「意外傷害事故住院醫療保險金」。</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意外傷害事故住院醫療增額保險金</a:t>
            </a:r>
            <a:r>
              <a:rPr lang="en-US" altLang="zh-TW" b="1" dirty="0">
                <a:solidFill>
                  <a:srgbClr val="0000FF"/>
                </a:solidFill>
                <a:latin typeface="微軟正黑體" pitchFamily="34" charset="-120"/>
                <a:ea typeface="微軟正黑體" pitchFamily="34" charset="-120"/>
              </a:rPr>
              <a:t>(</a:t>
            </a:r>
            <a:r>
              <a:rPr lang="zh-TW" altLang="en-US" b="1" dirty="0">
                <a:solidFill>
                  <a:srgbClr val="0000FF"/>
                </a:solidFill>
                <a:latin typeface="微軟正黑體" pitchFamily="34" charset="-120"/>
                <a:ea typeface="微軟正黑體" pitchFamily="34" charset="-120"/>
              </a:rPr>
              <a:t>一般型適用</a:t>
            </a:r>
            <a:r>
              <a:rPr lang="en-US" altLang="zh-TW" b="1" dirty="0">
                <a:solidFill>
                  <a:srgbClr val="0000FF"/>
                </a:solidFill>
                <a:latin typeface="微軟正黑體" pitchFamily="34" charset="-120"/>
                <a:ea typeface="微軟正黑體" pitchFamily="34" charset="-120"/>
              </a:rPr>
              <a:t>)</a:t>
            </a:r>
            <a:r>
              <a:rPr lang="zh-TW" altLang="en-US" b="1" dirty="0">
                <a:solidFill>
                  <a:srgbClr val="FF0000"/>
                </a:solidFill>
                <a:latin typeface="微軟正黑體" pitchFamily="34" charset="-120"/>
                <a:ea typeface="微軟正黑體" pitchFamily="34" charset="-120"/>
              </a:rPr>
              <a:t>：</a:t>
            </a:r>
            <a:endParaRPr lang="en-US" altLang="zh-TW"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被保險人於本契約有效期間內遭受意外傷害事故，自意外傷害事故發生之日起一百八十日以內住院治療時，另每日給付新臺幣壹仟元「意外傷害事故住院醫療增額保險金」。</a:t>
            </a:r>
          </a:p>
          <a:p>
            <a:pPr>
              <a:defRPr/>
            </a:pPr>
            <a:endParaRPr lang="en-US" altLang="zh-TW" b="1" dirty="0">
              <a:latin typeface="微軟正黑體" pitchFamily="34" charset="-120"/>
              <a:ea typeface="微軟正黑體" pitchFamily="34" charset="-120"/>
            </a:endParaRPr>
          </a:p>
          <a:p>
            <a:pPr marL="285750" indent="-285750">
              <a:buFont typeface="Wingdings" panose="05000000000000000000" pitchFamily="2" charset="2"/>
              <a:buChar char="l"/>
              <a:defRPr/>
            </a:pPr>
            <a:r>
              <a:rPr lang="zh-TW" altLang="en-US" b="1" dirty="0">
                <a:latin typeface="微軟正黑體" pitchFamily="34" charset="-120"/>
                <a:ea typeface="微軟正黑體" pitchFamily="34" charset="-120"/>
              </a:rPr>
              <a:t>投保工作型者，住院每日定額給付</a:t>
            </a:r>
            <a:r>
              <a:rPr lang="en-US" altLang="zh-TW" b="1" dirty="0">
                <a:latin typeface="微軟正黑體" pitchFamily="34" charset="-120"/>
                <a:ea typeface="微軟正黑體" pitchFamily="34" charset="-120"/>
              </a:rPr>
              <a:t>1,000</a:t>
            </a:r>
            <a:r>
              <a:rPr lang="zh-TW" altLang="en-US" b="1" dirty="0">
                <a:latin typeface="微軟正黑體" pitchFamily="34" charset="-120"/>
                <a:ea typeface="微軟正黑體" pitchFamily="34" charset="-120"/>
              </a:rPr>
              <a:t>元。</a:t>
            </a:r>
            <a:endParaRPr lang="en-US" altLang="zh-TW" b="1" dirty="0">
              <a:latin typeface="微軟正黑體" pitchFamily="34" charset="-120"/>
              <a:ea typeface="微軟正黑體" pitchFamily="34" charset="-120"/>
            </a:endParaRPr>
          </a:p>
          <a:p>
            <a:pPr marL="285750" indent="-285750">
              <a:buFont typeface="Wingdings" panose="05000000000000000000" pitchFamily="2" charset="2"/>
              <a:buChar char="l"/>
              <a:defRPr/>
            </a:pPr>
            <a:r>
              <a:rPr lang="zh-TW" altLang="en-US" b="1" dirty="0">
                <a:latin typeface="微軟正黑體" pitchFamily="34" charset="-120"/>
                <a:ea typeface="微軟正黑體" pitchFamily="34" charset="-120"/>
              </a:rPr>
              <a:t>投保一般型者，住院每日定額給付</a:t>
            </a:r>
            <a:r>
              <a:rPr lang="en-US" altLang="zh-TW" b="1" dirty="0">
                <a:latin typeface="微軟正黑體" pitchFamily="34" charset="-120"/>
                <a:ea typeface="微軟正黑體" pitchFamily="34" charset="-120"/>
              </a:rPr>
              <a:t>2,000</a:t>
            </a:r>
            <a:r>
              <a:rPr lang="zh-TW" altLang="en-US" b="1" dirty="0">
                <a:latin typeface="微軟正黑體" pitchFamily="34" charset="-120"/>
                <a:ea typeface="微軟正黑體" pitchFamily="34" charset="-120"/>
              </a:rPr>
              <a:t>元。</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zh-TW" altLang="en-US" b="1"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val="1685169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2805" y="562717"/>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7" name="矩形 12"/>
          <p:cNvSpPr>
            <a:spLocks noChangeArrowheads="1"/>
          </p:cNvSpPr>
          <p:nvPr/>
        </p:nvSpPr>
        <p:spPr bwMode="auto">
          <a:xfrm>
            <a:off x="899592" y="1628800"/>
            <a:ext cx="81359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保險費：                                                             </a:t>
            </a:r>
            <a:r>
              <a:rPr lang="zh-TW" altLang="en-US" sz="1600" b="1" dirty="0">
                <a:effectLst>
                  <a:outerShdw blurRad="38100" dist="38100" dir="2700000" algn="tl">
                    <a:srgbClr val="000000">
                      <a:alpha val="43137"/>
                    </a:srgbClr>
                  </a:outerShdw>
                </a:effectLst>
                <a:latin typeface="微軟正黑體" pitchFamily="34" charset="-120"/>
                <a:ea typeface="微軟正黑體" pitchFamily="34" charset="-120"/>
              </a:rPr>
              <a:t>單位：新臺幣 </a:t>
            </a: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p>
          <a:p>
            <a:pPr>
              <a:defRPr/>
            </a:pPr>
            <a:endParaRPr lang="zh-TW" altLang="en-US" sz="24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3" name="表格 2">
            <a:extLst>
              <a:ext uri="{FF2B5EF4-FFF2-40B4-BE49-F238E27FC236}">
                <a16:creationId xmlns:a16="http://schemas.microsoft.com/office/drawing/2014/main" id="{66DB4F5A-7025-4981-A4E1-E57C15017B45}"/>
              </a:ext>
            </a:extLst>
          </p:cNvPr>
          <p:cNvGraphicFramePr>
            <a:graphicFrameLocks noGrp="1"/>
          </p:cNvGraphicFramePr>
          <p:nvPr>
            <p:extLst>
              <p:ext uri="{D42A27DB-BD31-4B8C-83A1-F6EECF244321}">
                <p14:modId xmlns:p14="http://schemas.microsoft.com/office/powerpoint/2010/main" val="2421295971"/>
              </p:ext>
            </p:extLst>
          </p:nvPr>
        </p:nvGraphicFramePr>
        <p:xfrm>
          <a:off x="2506882" y="1270742"/>
          <a:ext cx="4009335" cy="5120640"/>
        </p:xfrm>
        <a:graphic>
          <a:graphicData uri="http://schemas.openxmlformats.org/drawingml/2006/table">
            <a:tbl>
              <a:tblPr firstRow="1" bandRow="1">
                <a:tableStyleId>{5C22544A-7EE6-4342-B048-85BDC9FD1C3A}</a:tableStyleId>
              </a:tblPr>
              <a:tblGrid>
                <a:gridCol w="1336445">
                  <a:extLst>
                    <a:ext uri="{9D8B030D-6E8A-4147-A177-3AD203B41FA5}">
                      <a16:colId xmlns:a16="http://schemas.microsoft.com/office/drawing/2014/main" val="2135254369"/>
                    </a:ext>
                  </a:extLst>
                </a:gridCol>
                <a:gridCol w="1336445">
                  <a:extLst>
                    <a:ext uri="{9D8B030D-6E8A-4147-A177-3AD203B41FA5}">
                      <a16:colId xmlns:a16="http://schemas.microsoft.com/office/drawing/2014/main" val="175928488"/>
                    </a:ext>
                  </a:extLst>
                </a:gridCol>
                <a:gridCol w="1336445">
                  <a:extLst>
                    <a:ext uri="{9D8B030D-6E8A-4147-A177-3AD203B41FA5}">
                      <a16:colId xmlns:a16="http://schemas.microsoft.com/office/drawing/2014/main" val="1514055539"/>
                    </a:ext>
                  </a:extLst>
                </a:gridCol>
              </a:tblGrid>
              <a:tr h="335547">
                <a:tc>
                  <a:txBody>
                    <a:bodyPr/>
                    <a:lstStyle/>
                    <a:p>
                      <a:pPr algn="ctr"/>
                      <a:r>
                        <a:rPr lang="zh-TW" altLang="en-US" b="1" dirty="0">
                          <a:solidFill>
                            <a:schemeClr val="tx1"/>
                          </a:solidFill>
                          <a:latin typeface="Arial" panose="020B0604020202020204" pitchFamily="34" charset="0"/>
                          <a:ea typeface="微軟正黑體" panose="020B0604030504040204" pitchFamily="34" charset="-120"/>
                          <a:cs typeface="Arial" panose="020B0604020202020204" pitchFamily="34" charset="0"/>
                        </a:rPr>
                        <a:t>投保月數</a:t>
                      </a:r>
                    </a:p>
                  </a:txBody>
                  <a:tcPr>
                    <a:solidFill>
                      <a:schemeClr val="accent1">
                        <a:lumMod val="20000"/>
                        <a:lumOff val="80000"/>
                      </a:schemeClr>
                    </a:solidFill>
                  </a:tcPr>
                </a:tc>
                <a:tc>
                  <a:txBody>
                    <a:bodyPr/>
                    <a:lstStyle/>
                    <a:p>
                      <a:pPr algn="ctr"/>
                      <a:r>
                        <a:rPr lang="zh-TW" altLang="en-US" b="1" dirty="0">
                          <a:solidFill>
                            <a:schemeClr val="tx1"/>
                          </a:solidFill>
                          <a:latin typeface="Arial" panose="020B0604020202020204" pitchFamily="34" charset="0"/>
                          <a:ea typeface="微軟正黑體" panose="020B0604030504040204" pitchFamily="34" charset="-120"/>
                          <a:cs typeface="Arial" panose="020B0604020202020204" pitchFamily="34" charset="0"/>
                        </a:rPr>
                        <a:t>工作型</a:t>
                      </a:r>
                    </a:p>
                  </a:txBody>
                  <a:tcPr>
                    <a:solidFill>
                      <a:schemeClr val="accent1">
                        <a:lumMod val="20000"/>
                        <a:lumOff val="80000"/>
                      </a:schemeClr>
                    </a:solidFill>
                  </a:tcPr>
                </a:tc>
                <a:tc>
                  <a:txBody>
                    <a:bodyPr/>
                    <a:lstStyle/>
                    <a:p>
                      <a:pPr algn="ctr"/>
                      <a:r>
                        <a:rPr lang="zh-TW" altLang="en-US" b="1"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一般型</a:t>
                      </a:r>
                    </a:p>
                  </a:txBody>
                  <a:tcPr>
                    <a:solidFill>
                      <a:schemeClr val="accent1">
                        <a:lumMod val="20000"/>
                        <a:lumOff val="80000"/>
                      </a:schemeClr>
                    </a:solidFill>
                  </a:tcPr>
                </a:tc>
                <a:extLst>
                  <a:ext uri="{0D108BD9-81ED-4DB2-BD59-A6C34878D82A}">
                    <a16:rowId xmlns:a16="http://schemas.microsoft.com/office/drawing/2014/main" val="1780754959"/>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12</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endParaRPr lang="en-US" altLang="zh-TW" b="1" dirty="0">
                        <a:latin typeface="Arial" panose="020B0604020202020204" pitchFamily="34" charset="0"/>
                        <a:ea typeface="微軟正黑體" panose="020B0604030504040204" pitchFamily="34" charset="-120"/>
                        <a:cs typeface="Arial" panose="020B0604020202020204" pitchFamily="34" charset="0"/>
                      </a:endParaRP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382</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669</a:t>
                      </a:r>
                    </a:p>
                  </a:txBody>
                  <a:tcPr marL="7620" marR="7620" marT="7620" marB="0" anchor="ctr">
                    <a:solidFill>
                      <a:schemeClr val="accent1">
                        <a:lumMod val="20000"/>
                        <a:lumOff val="80000"/>
                      </a:schemeClr>
                    </a:solidFill>
                  </a:tcPr>
                </a:tc>
                <a:extLst>
                  <a:ext uri="{0D108BD9-81ED-4DB2-BD59-A6C34878D82A}">
                    <a16:rowId xmlns:a16="http://schemas.microsoft.com/office/drawing/2014/main" val="1157913613"/>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11</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363</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636</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063120687"/>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10</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344</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602</a:t>
                      </a:r>
                    </a:p>
                  </a:txBody>
                  <a:tcPr marL="7620" marR="7620" marT="7620" marB="0" anchor="ctr">
                    <a:solidFill>
                      <a:schemeClr val="accent1">
                        <a:lumMod val="20000"/>
                        <a:lumOff val="80000"/>
                      </a:schemeClr>
                    </a:solidFill>
                  </a:tcPr>
                </a:tc>
                <a:extLst>
                  <a:ext uri="{0D108BD9-81ED-4DB2-BD59-A6C34878D82A}">
                    <a16:rowId xmlns:a16="http://schemas.microsoft.com/office/drawing/2014/main" val="4251550549"/>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9</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325</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569</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607181566"/>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8</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306</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535</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179768783"/>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7</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287</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502</a:t>
                      </a:r>
                    </a:p>
                  </a:txBody>
                  <a:tcPr marL="7620" marR="7620" marT="7620" marB="0" anchor="ctr">
                    <a:solidFill>
                      <a:schemeClr val="accent1">
                        <a:lumMod val="20000"/>
                        <a:lumOff val="80000"/>
                      </a:schemeClr>
                    </a:solidFill>
                  </a:tcPr>
                </a:tc>
                <a:extLst>
                  <a:ext uri="{0D108BD9-81ED-4DB2-BD59-A6C34878D82A}">
                    <a16:rowId xmlns:a16="http://schemas.microsoft.com/office/drawing/2014/main" val="749868653"/>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6</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248</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435</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064050701"/>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5</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210</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368</a:t>
                      </a:r>
                    </a:p>
                  </a:txBody>
                  <a:tcPr marL="7620" marR="7620" marT="7620" marB="0" anchor="ctr">
                    <a:solidFill>
                      <a:schemeClr val="accent1">
                        <a:lumMod val="20000"/>
                        <a:lumOff val="80000"/>
                      </a:schemeClr>
                    </a:solidFill>
                  </a:tcPr>
                </a:tc>
                <a:extLst>
                  <a:ext uri="{0D108BD9-81ED-4DB2-BD59-A6C34878D82A}">
                    <a16:rowId xmlns:a16="http://schemas.microsoft.com/office/drawing/2014/main" val="4052363447"/>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4</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172</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301</a:t>
                      </a:r>
                    </a:p>
                  </a:txBody>
                  <a:tcPr marL="7620" marR="7620" marT="7620" marB="0" anchor="ctr">
                    <a:solidFill>
                      <a:schemeClr val="accent1">
                        <a:lumMod val="20000"/>
                        <a:lumOff val="80000"/>
                      </a:schemeClr>
                    </a:solidFill>
                  </a:tcPr>
                </a:tc>
                <a:extLst>
                  <a:ext uri="{0D108BD9-81ED-4DB2-BD59-A6C34878D82A}">
                    <a16:rowId xmlns:a16="http://schemas.microsoft.com/office/drawing/2014/main" val="2859031528"/>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3</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134</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234</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23548093"/>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2</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endParaRPr lang="en-US" altLang="zh-TW" b="1" dirty="0">
                        <a:latin typeface="Arial" panose="020B0604020202020204" pitchFamily="34" charset="0"/>
                        <a:ea typeface="微軟正黑體" panose="020B0604030504040204" pitchFamily="34" charset="-120"/>
                        <a:cs typeface="Arial" panose="020B0604020202020204" pitchFamily="34" charset="0"/>
                      </a:endParaRP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96</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167</a:t>
                      </a:r>
                    </a:p>
                  </a:txBody>
                  <a:tcPr marL="7620" marR="7620" marT="7620" marB="0" anchor="ctr">
                    <a:solidFill>
                      <a:schemeClr val="accent1">
                        <a:lumMod val="20000"/>
                        <a:lumOff val="80000"/>
                      </a:schemeClr>
                    </a:solidFill>
                  </a:tcPr>
                </a:tc>
                <a:extLst>
                  <a:ext uri="{0D108BD9-81ED-4DB2-BD59-A6C34878D82A}">
                    <a16:rowId xmlns:a16="http://schemas.microsoft.com/office/drawing/2014/main" val="817446182"/>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1</a:t>
                      </a:r>
                      <a:r>
                        <a:rPr lang="zh-TW" altLang="en-US" b="1" dirty="0">
                          <a:latin typeface="Arial" panose="020B0604020202020204" pitchFamily="34" charset="0"/>
                          <a:ea typeface="微軟正黑體" panose="020B0604030504040204" pitchFamily="34" charset="-120"/>
                          <a:cs typeface="Arial" panose="020B0604020202020204" pitchFamily="34" charset="0"/>
                        </a:rPr>
                        <a:t>個月</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096314595"/>
                  </a:ext>
                </a:extLst>
              </a:tr>
              <a:tr h="335547">
                <a:tc>
                  <a:txBody>
                    <a:bodyPr/>
                    <a:lstStyle/>
                    <a:p>
                      <a:pPr algn="ctr"/>
                      <a:r>
                        <a:rPr lang="en-US" altLang="zh-TW" b="1" dirty="0">
                          <a:latin typeface="Arial" panose="020B0604020202020204" pitchFamily="34" charset="0"/>
                          <a:ea typeface="微軟正黑體" panose="020B0604030504040204" pitchFamily="34" charset="-120"/>
                          <a:cs typeface="Arial" panose="020B0604020202020204" pitchFamily="34" charset="0"/>
                        </a:rPr>
                        <a:t>1</a:t>
                      </a:r>
                      <a:r>
                        <a:rPr lang="zh-TW" altLang="en-US" b="1" dirty="0">
                          <a:latin typeface="Arial" panose="020B0604020202020204" pitchFamily="34" charset="0"/>
                          <a:ea typeface="微軟正黑體" panose="020B0604030504040204" pitchFamily="34" charset="-120"/>
                          <a:cs typeface="Arial" panose="020B0604020202020204" pitchFamily="34" charset="0"/>
                        </a:rPr>
                        <a:t>日</a:t>
                      </a:r>
                    </a:p>
                  </a:txBody>
                  <a:tcP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p>
                  </a:txBody>
                  <a:tcPr marL="7620" marR="7620" marT="7620" marB="0" anchor="ctr">
                    <a:solidFill>
                      <a:schemeClr val="accent1">
                        <a:lumMod val="20000"/>
                        <a:lumOff val="80000"/>
                      </a:schemeClr>
                    </a:solidFill>
                  </a:tcPr>
                </a:tc>
                <a:tc>
                  <a:txBody>
                    <a:bodyPr/>
                    <a:lstStyle/>
                    <a:p>
                      <a:pPr algn="ctr" fontAlgn="b"/>
                      <a:r>
                        <a:rPr lang="en-US" altLang="zh-TW" sz="18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txBody>
                  <a:tcPr marL="7620" marR="7620" marT="7620" marB="0" anchor="ctr">
                    <a:solidFill>
                      <a:schemeClr val="accent1">
                        <a:lumMod val="20000"/>
                        <a:lumOff val="80000"/>
                      </a:schemeClr>
                    </a:solidFill>
                  </a:tcPr>
                </a:tc>
                <a:extLst>
                  <a:ext uri="{0D108BD9-81ED-4DB2-BD59-A6C34878D82A}">
                    <a16:rowId xmlns:a16="http://schemas.microsoft.com/office/drawing/2014/main" val="3352884924"/>
                  </a:ext>
                </a:extLst>
              </a:tr>
            </a:tbl>
          </a:graphicData>
        </a:graphic>
      </p:graphicFrame>
    </p:spTree>
    <p:extLst>
      <p:ext uri="{BB962C8B-B14F-4D97-AF65-F5344CB8AC3E}">
        <p14:creationId xmlns:p14="http://schemas.microsoft.com/office/powerpoint/2010/main" val="24967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619672" y="2564904"/>
            <a:ext cx="6340197"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投保及加退保流程</a:t>
            </a:r>
          </a:p>
        </p:txBody>
      </p:sp>
    </p:spTree>
    <p:extLst>
      <p:ext uri="{BB962C8B-B14F-4D97-AF65-F5344CB8AC3E}">
        <p14:creationId xmlns:p14="http://schemas.microsoft.com/office/powerpoint/2010/main" val="282548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206A646-F2B3-4EC6-BEF6-9D48572727AE}"/>
              </a:ext>
            </a:extLst>
          </p:cNvPr>
          <p:cNvSpPr txBox="1">
            <a:spLocks noChangeArrowheads="1"/>
          </p:cNvSpPr>
          <p:nvPr/>
        </p:nvSpPr>
        <p:spPr>
          <a:xfrm>
            <a:off x="415082" y="56233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4" name="文字方塊 3">
            <a:extLst>
              <a:ext uri="{FF2B5EF4-FFF2-40B4-BE49-F238E27FC236}">
                <a16:creationId xmlns:a16="http://schemas.microsoft.com/office/drawing/2014/main" id="{726F0BF9-35E3-4F02-AF3D-44964F24C6EB}"/>
              </a:ext>
            </a:extLst>
          </p:cNvPr>
          <p:cNvSpPr txBox="1"/>
          <p:nvPr/>
        </p:nvSpPr>
        <p:spPr>
          <a:xfrm>
            <a:off x="1115616" y="1659894"/>
            <a:ext cx="7071167" cy="400110"/>
          </a:xfrm>
          <a:prstGeom prst="rect">
            <a:avLst/>
          </a:prstGeom>
          <a:noFill/>
        </p:spPr>
        <p:txBody>
          <a:bodyPr wrap="non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找到新光產物官網，首頁上方的商品櫥窗，選擇團體傷害險</a:t>
            </a:r>
          </a:p>
        </p:txBody>
      </p:sp>
      <p:pic>
        <p:nvPicPr>
          <p:cNvPr id="6" name="圖片 5">
            <a:extLst>
              <a:ext uri="{FF2B5EF4-FFF2-40B4-BE49-F238E27FC236}">
                <a16:creationId xmlns:a16="http://schemas.microsoft.com/office/drawing/2014/main" id="{1F273DC6-A83E-83B3-6DBC-AC363EC427A5}"/>
              </a:ext>
            </a:extLst>
          </p:cNvPr>
          <p:cNvPicPr>
            <a:picLocks noChangeAspect="1"/>
          </p:cNvPicPr>
          <p:nvPr/>
        </p:nvPicPr>
        <p:blipFill>
          <a:blip r:embed="rId2"/>
          <a:stretch>
            <a:fillRect/>
          </a:stretch>
        </p:blipFill>
        <p:spPr>
          <a:xfrm>
            <a:off x="218889" y="2195783"/>
            <a:ext cx="8706222" cy="3996905"/>
          </a:xfrm>
          <a:prstGeom prst="rect">
            <a:avLst/>
          </a:prstGeom>
        </p:spPr>
      </p:pic>
    </p:spTree>
    <p:extLst>
      <p:ext uri="{BB962C8B-B14F-4D97-AF65-F5344CB8AC3E}">
        <p14:creationId xmlns:p14="http://schemas.microsoft.com/office/powerpoint/2010/main" val="2951083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378A4249-F20B-4B49-9AB7-E2E8F078A039}"/>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2" name="文字方塊 1">
            <a:extLst>
              <a:ext uri="{FF2B5EF4-FFF2-40B4-BE49-F238E27FC236}">
                <a16:creationId xmlns:a16="http://schemas.microsoft.com/office/drawing/2014/main" id="{FD6A81C0-05BD-4488-A463-4BFD5CEDD1CC}"/>
              </a:ext>
            </a:extLst>
          </p:cNvPr>
          <p:cNvSpPr txBox="1"/>
          <p:nvPr/>
        </p:nvSpPr>
        <p:spPr>
          <a:xfrm>
            <a:off x="1835696" y="1463609"/>
            <a:ext cx="6789440" cy="1323439"/>
          </a:xfrm>
          <a:prstGeom prst="rect">
            <a:avLst/>
          </a:prstGeom>
          <a:noFill/>
        </p:spPr>
        <p:txBody>
          <a:bodyPr wrap="squar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找到｢大專校院校外實習學生團體傷害保險</a:t>
            </a:r>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專區</a:t>
            </a:r>
            <a:endPar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新契約</a:t>
            </a:r>
            <a:r>
              <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(LP5-115011)</a:t>
            </a: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檔案於</a:t>
            </a:r>
            <a:r>
              <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115</a:t>
            </a: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a:t>
            </a:r>
            <a:r>
              <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07</a:t>
            </a: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a:t>
            </a:r>
            <a:r>
              <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23</a:t>
            </a: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日起開放下載</a:t>
            </a:r>
            <a:endPar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6" name="圖片 5">
            <a:extLst>
              <a:ext uri="{FF2B5EF4-FFF2-40B4-BE49-F238E27FC236}">
                <a16:creationId xmlns:a16="http://schemas.microsoft.com/office/drawing/2014/main" id="{00B63A18-0BC6-7088-D085-1F52819D9C85}"/>
              </a:ext>
            </a:extLst>
          </p:cNvPr>
          <p:cNvPicPr>
            <a:picLocks noChangeAspect="1"/>
          </p:cNvPicPr>
          <p:nvPr/>
        </p:nvPicPr>
        <p:blipFill>
          <a:blip r:embed="rId2"/>
          <a:stretch>
            <a:fillRect/>
          </a:stretch>
        </p:blipFill>
        <p:spPr>
          <a:xfrm>
            <a:off x="313184" y="2338303"/>
            <a:ext cx="8517632" cy="3642732"/>
          </a:xfrm>
          <a:prstGeom prst="rect">
            <a:avLst/>
          </a:prstGeom>
        </p:spPr>
      </p:pic>
      <p:sp>
        <p:nvSpPr>
          <p:cNvPr id="3" name="文字方塊 2">
            <a:extLst>
              <a:ext uri="{FF2B5EF4-FFF2-40B4-BE49-F238E27FC236}">
                <a16:creationId xmlns:a16="http://schemas.microsoft.com/office/drawing/2014/main" id="{69EAA0EB-D3C4-19E9-70C3-A2FA9B95FD34}"/>
              </a:ext>
            </a:extLst>
          </p:cNvPr>
          <p:cNvSpPr txBox="1"/>
          <p:nvPr/>
        </p:nvSpPr>
        <p:spPr>
          <a:xfrm>
            <a:off x="2505198" y="3789040"/>
            <a:ext cx="2066802" cy="215444"/>
          </a:xfrm>
          <a:prstGeom prst="rect">
            <a:avLst/>
          </a:prstGeom>
          <a:solidFill>
            <a:schemeClr val="bg1"/>
          </a:solidFill>
        </p:spPr>
        <p:txBody>
          <a:bodyPr wrap="square" rtlCol="0">
            <a:spAutoFit/>
          </a:bodyPr>
          <a:lstStyle/>
          <a:p>
            <a:r>
              <a:rPr lang="zh-TW" altLang="en-US" sz="800" b="1" dirty="0">
                <a:solidFill>
                  <a:schemeClr val="bg1">
                    <a:lumMod val="50000"/>
                  </a:schemeClr>
                </a:solidFill>
                <a:latin typeface="標楷體" panose="03000509000000000000" pitchFamily="65" charset="-120"/>
                <a:ea typeface="標楷體" panose="03000509000000000000" pitchFamily="65" charset="-120"/>
              </a:rPr>
              <a:t>大專校院校外實習學生團體傷害保險</a:t>
            </a:r>
          </a:p>
        </p:txBody>
      </p:sp>
    </p:spTree>
    <p:extLst>
      <p:ext uri="{BB962C8B-B14F-4D97-AF65-F5344CB8AC3E}">
        <p14:creationId xmlns:p14="http://schemas.microsoft.com/office/powerpoint/2010/main" val="43691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8DAC433-722D-4F09-86BD-A6E1B832DDA2}"/>
              </a:ext>
            </a:extLst>
          </p:cNvPr>
          <p:cNvPicPr>
            <a:picLocks noChangeAspect="1"/>
          </p:cNvPicPr>
          <p:nvPr/>
        </p:nvPicPr>
        <p:blipFill>
          <a:blip r:embed="rId2"/>
          <a:stretch>
            <a:fillRect/>
          </a:stretch>
        </p:blipFill>
        <p:spPr>
          <a:xfrm>
            <a:off x="256189" y="2437245"/>
            <a:ext cx="8631621" cy="3639179"/>
          </a:xfrm>
          <a:prstGeom prst="rect">
            <a:avLst/>
          </a:prstGeom>
        </p:spPr>
      </p:pic>
      <p:sp>
        <p:nvSpPr>
          <p:cNvPr id="3" name="文字方塊 2">
            <a:extLst>
              <a:ext uri="{FF2B5EF4-FFF2-40B4-BE49-F238E27FC236}">
                <a16:creationId xmlns:a16="http://schemas.microsoft.com/office/drawing/2014/main" id="{B52E0204-5094-43AE-8935-9BC2DD363132}"/>
              </a:ext>
            </a:extLst>
          </p:cNvPr>
          <p:cNvSpPr txBox="1"/>
          <p:nvPr/>
        </p:nvSpPr>
        <p:spPr>
          <a:xfrm>
            <a:off x="1763688" y="1756457"/>
            <a:ext cx="6048672" cy="400110"/>
          </a:xfrm>
          <a:prstGeom prst="rect">
            <a:avLst/>
          </a:prstGeom>
          <a:noFill/>
        </p:spPr>
        <p:txBody>
          <a:bodyPr wrap="squar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請先閱讀重要公告，再進行投保及加退保作業。</a:t>
            </a:r>
          </a:p>
        </p:txBody>
      </p:sp>
      <p:sp>
        <p:nvSpPr>
          <p:cNvPr id="4" name="Rectangle 7">
            <a:extLst>
              <a:ext uri="{FF2B5EF4-FFF2-40B4-BE49-F238E27FC236}">
                <a16:creationId xmlns:a16="http://schemas.microsoft.com/office/drawing/2014/main" id="{75AE40A2-A47E-4092-8C4F-1BDC525853B1}"/>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5" name="文字方塊 4">
            <a:extLst>
              <a:ext uri="{FF2B5EF4-FFF2-40B4-BE49-F238E27FC236}">
                <a16:creationId xmlns:a16="http://schemas.microsoft.com/office/drawing/2014/main" id="{75D9E7F9-0A22-194F-20A1-6259E07A411F}"/>
              </a:ext>
            </a:extLst>
          </p:cNvPr>
          <p:cNvSpPr txBox="1"/>
          <p:nvPr/>
        </p:nvSpPr>
        <p:spPr>
          <a:xfrm>
            <a:off x="4499992" y="3305889"/>
            <a:ext cx="2304256" cy="246221"/>
          </a:xfrm>
          <a:prstGeom prst="rect">
            <a:avLst/>
          </a:prstGeom>
          <a:solidFill>
            <a:schemeClr val="bg1"/>
          </a:solidFill>
        </p:spPr>
        <p:txBody>
          <a:bodyPr wrap="square" rtlCol="0">
            <a:spAutoFit/>
          </a:bodyPr>
          <a:lstStyle/>
          <a:p>
            <a:r>
              <a:rPr lang="zh-TW" altLang="en-US" sz="1000" b="1" dirty="0">
                <a:latin typeface="標楷體" panose="03000509000000000000" pitchFamily="65" charset="-120"/>
                <a:ea typeface="標楷體" panose="03000509000000000000" pitchFamily="65" charset="-120"/>
              </a:rPr>
              <a:t>大專校院校外實習學生團體傷害保險</a:t>
            </a:r>
          </a:p>
        </p:txBody>
      </p:sp>
    </p:spTree>
    <p:extLst>
      <p:ext uri="{BB962C8B-B14F-4D97-AF65-F5344CB8AC3E}">
        <p14:creationId xmlns:p14="http://schemas.microsoft.com/office/powerpoint/2010/main" val="2075380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pic>
        <p:nvPicPr>
          <p:cNvPr id="5" name="圖片 4">
            <a:extLst>
              <a:ext uri="{FF2B5EF4-FFF2-40B4-BE49-F238E27FC236}">
                <a16:creationId xmlns:a16="http://schemas.microsoft.com/office/drawing/2014/main" id="{BC6B67EC-B98D-B3FF-EDBB-E7EF29604642}"/>
              </a:ext>
            </a:extLst>
          </p:cNvPr>
          <p:cNvPicPr>
            <a:picLocks noChangeAspect="1"/>
          </p:cNvPicPr>
          <p:nvPr/>
        </p:nvPicPr>
        <p:blipFill>
          <a:blip r:embed="rId2"/>
          <a:stretch>
            <a:fillRect/>
          </a:stretch>
        </p:blipFill>
        <p:spPr>
          <a:xfrm>
            <a:off x="142257" y="1340768"/>
            <a:ext cx="8859486" cy="4639322"/>
          </a:xfrm>
          <a:prstGeom prst="rect">
            <a:avLst/>
          </a:prstGeom>
        </p:spPr>
      </p:pic>
    </p:spTree>
    <p:extLst>
      <p:ext uri="{BB962C8B-B14F-4D97-AF65-F5344CB8AC3E}">
        <p14:creationId xmlns:p14="http://schemas.microsoft.com/office/powerpoint/2010/main" val="361318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3059832" y="2492896"/>
            <a:ext cx="3262432"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聯絡資訊</a:t>
            </a:r>
          </a:p>
        </p:txBody>
      </p:sp>
    </p:spTree>
    <p:extLst>
      <p:ext uri="{BB962C8B-B14F-4D97-AF65-F5344CB8AC3E}">
        <p14:creationId xmlns:p14="http://schemas.microsoft.com/office/powerpoint/2010/main" val="306612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聯絡資訊</a:t>
            </a:r>
          </a:p>
        </p:txBody>
      </p:sp>
      <p:sp>
        <p:nvSpPr>
          <p:cNvPr id="4" name="文字方塊 3">
            <a:extLst>
              <a:ext uri="{FF2B5EF4-FFF2-40B4-BE49-F238E27FC236}">
                <a16:creationId xmlns:a16="http://schemas.microsoft.com/office/drawing/2014/main" id="{95493124-F330-427B-8A41-984AC0BE9F4F}"/>
              </a:ext>
            </a:extLst>
          </p:cNvPr>
          <p:cNvSpPr txBox="1"/>
          <p:nvPr/>
        </p:nvSpPr>
        <p:spPr>
          <a:xfrm>
            <a:off x="454765" y="1412776"/>
            <a:ext cx="8424936" cy="5170646"/>
          </a:xfrm>
          <a:prstGeom prst="rect">
            <a:avLst/>
          </a:prstGeom>
          <a:noFill/>
        </p:spPr>
        <p:txBody>
          <a:bodyPr wrap="square" rtlCol="0">
            <a:spAutoFit/>
          </a:bodyPr>
          <a:lstStyle/>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加退保文件受理信箱：</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skiad5@skinsurance.com.tw</a:t>
            </a:r>
          </a:p>
          <a:p>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分區聯絡窗口</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北區 宋先生 </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68844</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中區 吳小姐 </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68899</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南區 莊先生 </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68331</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東區</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含離島</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徐先生  </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68204</a:t>
            </a:r>
          </a:p>
          <a:p>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en-US" altLang="zh-TW" dirty="0"/>
          </a:p>
        </p:txBody>
      </p:sp>
    </p:spTree>
    <p:extLst>
      <p:ext uri="{BB962C8B-B14F-4D97-AF65-F5344CB8AC3E}">
        <p14:creationId xmlns:p14="http://schemas.microsoft.com/office/powerpoint/2010/main" val="195967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197644"/>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北區窗口</a:t>
            </a:r>
          </a:p>
        </p:txBody>
      </p:sp>
      <p:pic>
        <p:nvPicPr>
          <p:cNvPr id="8" name="圖片 7">
            <a:extLst>
              <a:ext uri="{FF2B5EF4-FFF2-40B4-BE49-F238E27FC236}">
                <a16:creationId xmlns:a16="http://schemas.microsoft.com/office/drawing/2014/main" id="{8AC5A83C-EA43-3F05-7D2B-1FBAB905B275}"/>
              </a:ext>
            </a:extLst>
          </p:cNvPr>
          <p:cNvPicPr>
            <a:picLocks noChangeAspect="1"/>
          </p:cNvPicPr>
          <p:nvPr/>
        </p:nvPicPr>
        <p:blipFill>
          <a:blip r:embed="rId2"/>
          <a:stretch>
            <a:fillRect/>
          </a:stretch>
        </p:blipFill>
        <p:spPr>
          <a:xfrm>
            <a:off x="395536" y="980728"/>
            <a:ext cx="8569362" cy="5112568"/>
          </a:xfrm>
          <a:prstGeom prst="rect">
            <a:avLst/>
          </a:prstGeom>
        </p:spPr>
      </p:pic>
    </p:spTree>
    <p:extLst>
      <p:ext uri="{BB962C8B-B14F-4D97-AF65-F5344CB8AC3E}">
        <p14:creationId xmlns:p14="http://schemas.microsoft.com/office/powerpoint/2010/main" val="1774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4"/>
          <p:cNvSpPr txBox="1">
            <a:spLocks noChangeArrowheads="1"/>
          </p:cNvSpPr>
          <p:nvPr/>
        </p:nvSpPr>
        <p:spPr bwMode="auto">
          <a:xfrm>
            <a:off x="3203848" y="260648"/>
            <a:ext cx="2235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fontAlgn="base">
              <a:spcBef>
                <a:spcPct val="0"/>
              </a:spcBef>
              <a:spcAft>
                <a:spcPct val="0"/>
              </a:spcAft>
              <a:defRPr kumimoji="1">
                <a:solidFill>
                  <a:schemeClr val="tx1"/>
                </a:solidFill>
                <a:latin typeface="Arial" pitchFamily="34" charset="0"/>
                <a:ea typeface="新細明體" pitchFamily="18" charset="-120"/>
              </a:defRPr>
            </a:lvl6pPr>
            <a:lvl7pPr marL="2971800" indent="-228600" fontAlgn="base">
              <a:spcBef>
                <a:spcPct val="0"/>
              </a:spcBef>
              <a:spcAft>
                <a:spcPct val="0"/>
              </a:spcAft>
              <a:defRPr kumimoji="1">
                <a:solidFill>
                  <a:schemeClr val="tx1"/>
                </a:solidFill>
                <a:latin typeface="Arial" pitchFamily="34" charset="0"/>
                <a:ea typeface="新細明體" pitchFamily="18" charset="-120"/>
              </a:defRPr>
            </a:lvl7pPr>
            <a:lvl8pPr marL="3429000" indent="-228600" fontAlgn="base">
              <a:spcBef>
                <a:spcPct val="0"/>
              </a:spcBef>
              <a:spcAft>
                <a:spcPct val="0"/>
              </a:spcAft>
              <a:defRPr kumimoji="1">
                <a:solidFill>
                  <a:schemeClr val="tx1"/>
                </a:solidFill>
                <a:latin typeface="Arial" pitchFamily="34" charset="0"/>
                <a:ea typeface="新細明體" pitchFamily="18" charset="-120"/>
              </a:defRPr>
            </a:lvl8pPr>
            <a:lvl9pPr marL="3886200" indent="-228600" fontAlgn="base">
              <a:spcBef>
                <a:spcPct val="0"/>
              </a:spcBef>
              <a:spcAft>
                <a:spcPct val="0"/>
              </a:spcAft>
              <a:defRPr kumimoji="1">
                <a:solidFill>
                  <a:schemeClr val="tx1"/>
                </a:solidFill>
                <a:latin typeface="Arial" pitchFamily="34" charset="0"/>
                <a:ea typeface="新細明體" pitchFamily="18" charset="-120"/>
              </a:defRPr>
            </a:lvl9pPr>
          </a:lstStyle>
          <a:p>
            <a:pPr algn="ctr">
              <a:buFontTx/>
              <a:buNone/>
              <a:defRPr/>
            </a:pPr>
            <a:r>
              <a:rPr kumimoji="0"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5" name="文字方塊 5"/>
          <p:cNvSpPr txBox="1">
            <a:spLocks noChangeArrowheads="1"/>
          </p:cNvSpPr>
          <p:nvPr/>
        </p:nvSpPr>
        <p:spPr bwMode="auto">
          <a:xfrm>
            <a:off x="2483768" y="836712"/>
            <a:ext cx="6264696" cy="6413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fontAlgn="base">
              <a:spcBef>
                <a:spcPct val="0"/>
              </a:spcBef>
              <a:spcAft>
                <a:spcPct val="0"/>
              </a:spcAft>
              <a:defRPr kumimoji="1">
                <a:solidFill>
                  <a:schemeClr val="tx1"/>
                </a:solidFill>
                <a:latin typeface="Arial" pitchFamily="34" charset="0"/>
                <a:ea typeface="新細明體" pitchFamily="18" charset="-120"/>
              </a:defRPr>
            </a:lvl6pPr>
            <a:lvl7pPr marL="2971800" indent="-228600" fontAlgn="base">
              <a:spcBef>
                <a:spcPct val="0"/>
              </a:spcBef>
              <a:spcAft>
                <a:spcPct val="0"/>
              </a:spcAft>
              <a:defRPr kumimoji="1">
                <a:solidFill>
                  <a:schemeClr val="tx1"/>
                </a:solidFill>
                <a:latin typeface="Arial" pitchFamily="34" charset="0"/>
                <a:ea typeface="新細明體" pitchFamily="18" charset="-120"/>
              </a:defRPr>
            </a:lvl7pPr>
            <a:lvl8pPr marL="3429000" indent="-228600" fontAlgn="base">
              <a:spcBef>
                <a:spcPct val="0"/>
              </a:spcBef>
              <a:spcAft>
                <a:spcPct val="0"/>
              </a:spcAft>
              <a:defRPr kumimoji="1">
                <a:solidFill>
                  <a:schemeClr val="tx1"/>
                </a:solidFill>
                <a:latin typeface="Arial" pitchFamily="34" charset="0"/>
                <a:ea typeface="新細明體" pitchFamily="18" charset="-120"/>
              </a:defRPr>
            </a:lvl8pPr>
            <a:lvl9pPr marL="3886200" indent="-228600" fontAlgn="base">
              <a:spcBef>
                <a:spcPct val="0"/>
              </a:spcBef>
              <a:spcAft>
                <a:spcPct val="0"/>
              </a:spcAft>
              <a:defRPr kumimoji="1">
                <a:solidFill>
                  <a:schemeClr val="tx1"/>
                </a:solidFill>
                <a:latin typeface="Arial" pitchFamily="34" charset="0"/>
                <a:ea typeface="新細明體" pitchFamily="18" charset="-120"/>
              </a:defRPr>
            </a:lvl9pPr>
          </a:lstStyle>
          <a:p>
            <a:pPr>
              <a:lnSpc>
                <a:spcPct val="200000"/>
              </a:lnSpc>
              <a:buFont typeface="Arial" pitchFamily="34" charset="0"/>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●保障計畫說明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●聯絡資訊</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●投保及加退保文件填寫說明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buFontTx/>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●理賠流程說明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buFontTx/>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●Ｑ＆Ａ</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endParaRPr kumimoji="0" lang="en-US" altLang="zh-TW" sz="3000" b="1" dirty="0">
              <a:solidFill>
                <a:schemeClr val="accent2">
                  <a:lumMod val="75000"/>
                </a:schemeClr>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583971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197644"/>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中區窗口</a:t>
            </a:r>
          </a:p>
        </p:txBody>
      </p:sp>
      <p:pic>
        <p:nvPicPr>
          <p:cNvPr id="4" name="圖片 3">
            <a:extLst>
              <a:ext uri="{FF2B5EF4-FFF2-40B4-BE49-F238E27FC236}">
                <a16:creationId xmlns:a16="http://schemas.microsoft.com/office/drawing/2014/main" id="{109FEA7A-A0C9-D2AB-1B79-2879EA38FCBD}"/>
              </a:ext>
            </a:extLst>
          </p:cNvPr>
          <p:cNvPicPr>
            <a:picLocks noChangeAspect="1"/>
          </p:cNvPicPr>
          <p:nvPr/>
        </p:nvPicPr>
        <p:blipFill>
          <a:blip r:embed="rId2"/>
          <a:stretch>
            <a:fillRect/>
          </a:stretch>
        </p:blipFill>
        <p:spPr>
          <a:xfrm>
            <a:off x="269776" y="1268760"/>
            <a:ext cx="8736970" cy="4680520"/>
          </a:xfrm>
          <a:prstGeom prst="rect">
            <a:avLst/>
          </a:prstGeom>
        </p:spPr>
      </p:pic>
    </p:spTree>
    <p:extLst>
      <p:ext uri="{BB962C8B-B14F-4D97-AF65-F5344CB8AC3E}">
        <p14:creationId xmlns:p14="http://schemas.microsoft.com/office/powerpoint/2010/main" val="2584951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197644"/>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南區窗口</a:t>
            </a:r>
          </a:p>
        </p:txBody>
      </p:sp>
      <p:pic>
        <p:nvPicPr>
          <p:cNvPr id="4" name="圖片 3">
            <a:extLst>
              <a:ext uri="{FF2B5EF4-FFF2-40B4-BE49-F238E27FC236}">
                <a16:creationId xmlns:a16="http://schemas.microsoft.com/office/drawing/2014/main" id="{388BCC46-2763-5C2A-4E9A-8B006F3D04C8}"/>
              </a:ext>
            </a:extLst>
          </p:cNvPr>
          <p:cNvPicPr>
            <a:picLocks noChangeAspect="1"/>
          </p:cNvPicPr>
          <p:nvPr/>
        </p:nvPicPr>
        <p:blipFill>
          <a:blip r:embed="rId2"/>
          <a:stretch>
            <a:fillRect/>
          </a:stretch>
        </p:blipFill>
        <p:spPr>
          <a:xfrm>
            <a:off x="259432" y="1052736"/>
            <a:ext cx="8795018" cy="5040560"/>
          </a:xfrm>
          <a:prstGeom prst="rect">
            <a:avLst/>
          </a:prstGeom>
        </p:spPr>
      </p:pic>
    </p:spTree>
    <p:extLst>
      <p:ext uri="{BB962C8B-B14F-4D97-AF65-F5344CB8AC3E}">
        <p14:creationId xmlns:p14="http://schemas.microsoft.com/office/powerpoint/2010/main" val="1183508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197644"/>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東區</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含離島</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窗口</a:t>
            </a:r>
          </a:p>
        </p:txBody>
      </p:sp>
      <p:pic>
        <p:nvPicPr>
          <p:cNvPr id="4" name="圖片 3">
            <a:extLst>
              <a:ext uri="{FF2B5EF4-FFF2-40B4-BE49-F238E27FC236}">
                <a16:creationId xmlns:a16="http://schemas.microsoft.com/office/drawing/2014/main" id="{AA33C769-348B-BA54-A4D9-754AFF7EDAA0}"/>
              </a:ext>
            </a:extLst>
          </p:cNvPr>
          <p:cNvPicPr>
            <a:picLocks noChangeAspect="1"/>
          </p:cNvPicPr>
          <p:nvPr/>
        </p:nvPicPr>
        <p:blipFill>
          <a:blip r:embed="rId2"/>
          <a:stretch>
            <a:fillRect/>
          </a:stretch>
        </p:blipFill>
        <p:spPr>
          <a:xfrm>
            <a:off x="1043608" y="1268760"/>
            <a:ext cx="7253859" cy="4752528"/>
          </a:xfrm>
          <a:prstGeom prst="rect">
            <a:avLst/>
          </a:prstGeom>
        </p:spPr>
      </p:pic>
    </p:spTree>
    <p:extLst>
      <p:ext uri="{BB962C8B-B14F-4D97-AF65-F5344CB8AC3E}">
        <p14:creationId xmlns:p14="http://schemas.microsoft.com/office/powerpoint/2010/main" val="1017905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475656" y="2564904"/>
            <a:ext cx="6340197"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投保文件填寫說明</a:t>
            </a:r>
          </a:p>
        </p:txBody>
      </p:sp>
    </p:spTree>
    <p:extLst>
      <p:ext uri="{BB962C8B-B14F-4D97-AF65-F5344CB8AC3E}">
        <p14:creationId xmlns:p14="http://schemas.microsoft.com/office/powerpoint/2010/main" val="3866556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54554009-3A9B-48BB-AADF-AB2623BEC3D4}"/>
              </a:ext>
            </a:extLst>
          </p:cNvPr>
          <p:cNvPicPr>
            <a:picLocks noChangeAspect="1"/>
          </p:cNvPicPr>
          <p:nvPr/>
        </p:nvPicPr>
        <p:blipFill>
          <a:blip r:embed="rId2"/>
          <a:stretch>
            <a:fillRect/>
          </a:stretch>
        </p:blipFill>
        <p:spPr>
          <a:xfrm>
            <a:off x="466152" y="1988840"/>
            <a:ext cx="8211696" cy="3620005"/>
          </a:xfrm>
          <a:prstGeom prst="rect">
            <a:avLst/>
          </a:prstGeom>
        </p:spPr>
      </p:pic>
      <p:sp>
        <p:nvSpPr>
          <p:cNvPr id="3" name="文字方塊 2">
            <a:extLst>
              <a:ext uri="{FF2B5EF4-FFF2-40B4-BE49-F238E27FC236}">
                <a16:creationId xmlns:a16="http://schemas.microsoft.com/office/drawing/2014/main" id="{F3281C68-50BA-4B3D-A22F-79B5D2830D95}"/>
              </a:ext>
            </a:extLst>
          </p:cNvPr>
          <p:cNvSpPr txBox="1"/>
          <p:nvPr/>
        </p:nvSpPr>
        <p:spPr>
          <a:xfrm>
            <a:off x="2427823" y="540688"/>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Tree>
    <p:extLst>
      <p:ext uri="{BB962C8B-B14F-4D97-AF65-F5344CB8AC3E}">
        <p14:creationId xmlns:p14="http://schemas.microsoft.com/office/powerpoint/2010/main" val="2776756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8C2A20E0-9933-46C6-8F93-07C010E89B46}"/>
              </a:ext>
            </a:extLst>
          </p:cNvPr>
          <p:cNvSpPr/>
          <p:nvPr/>
        </p:nvSpPr>
        <p:spPr>
          <a:xfrm>
            <a:off x="5940152" y="1340768"/>
            <a:ext cx="2520280"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1</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4</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要保書</a:t>
            </a:r>
          </a:p>
        </p:txBody>
      </p:sp>
      <p:pic>
        <p:nvPicPr>
          <p:cNvPr id="4" name="圖片 3">
            <a:extLst>
              <a:ext uri="{FF2B5EF4-FFF2-40B4-BE49-F238E27FC236}">
                <a16:creationId xmlns:a16="http://schemas.microsoft.com/office/drawing/2014/main" id="{00E7F10A-F294-9E4E-9FB6-7020BD0021C2}"/>
              </a:ext>
            </a:extLst>
          </p:cNvPr>
          <p:cNvPicPr>
            <a:picLocks noChangeAspect="1"/>
          </p:cNvPicPr>
          <p:nvPr/>
        </p:nvPicPr>
        <p:blipFill>
          <a:blip r:embed="rId2"/>
          <a:stretch>
            <a:fillRect/>
          </a:stretch>
        </p:blipFill>
        <p:spPr>
          <a:xfrm>
            <a:off x="855463" y="113918"/>
            <a:ext cx="4696772" cy="6630163"/>
          </a:xfrm>
          <a:prstGeom prst="rect">
            <a:avLst/>
          </a:prstGeom>
        </p:spPr>
      </p:pic>
    </p:spTree>
    <p:extLst>
      <p:ext uri="{BB962C8B-B14F-4D97-AF65-F5344CB8AC3E}">
        <p14:creationId xmlns:p14="http://schemas.microsoft.com/office/powerpoint/2010/main" val="3588576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35CF1593-3739-01AF-65D2-7292D0F3612A}"/>
              </a:ext>
            </a:extLst>
          </p:cNvPr>
          <p:cNvPicPr>
            <a:picLocks noChangeAspect="1"/>
          </p:cNvPicPr>
          <p:nvPr/>
        </p:nvPicPr>
        <p:blipFill>
          <a:blip r:embed="rId2"/>
          <a:stretch>
            <a:fillRect/>
          </a:stretch>
        </p:blipFill>
        <p:spPr>
          <a:xfrm>
            <a:off x="160641" y="1300645"/>
            <a:ext cx="5883568" cy="4869160"/>
          </a:xfrm>
          <a:prstGeom prst="rect">
            <a:avLst/>
          </a:prstGeom>
        </p:spPr>
      </p:pic>
      <p:sp>
        <p:nvSpPr>
          <p:cNvPr id="15" name="箭號: 向下 14">
            <a:extLst>
              <a:ext uri="{FF2B5EF4-FFF2-40B4-BE49-F238E27FC236}">
                <a16:creationId xmlns:a16="http://schemas.microsoft.com/office/drawing/2014/main" id="{F262A198-AFF2-4332-8328-A419FEB8D365}"/>
              </a:ext>
            </a:extLst>
          </p:cNvPr>
          <p:cNvSpPr/>
          <p:nvPr/>
        </p:nvSpPr>
        <p:spPr>
          <a:xfrm rot="5400000">
            <a:off x="3992263" y="-103914"/>
            <a:ext cx="303121" cy="4288351"/>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a:extLst>
              <a:ext uri="{FF2B5EF4-FFF2-40B4-BE49-F238E27FC236}">
                <a16:creationId xmlns:a16="http://schemas.microsoft.com/office/drawing/2014/main" id="{0F0361EE-4285-45FA-8D63-A3D351869BCC}"/>
              </a:ext>
            </a:extLst>
          </p:cNvPr>
          <p:cNvSpPr txBox="1"/>
          <p:nvPr/>
        </p:nvSpPr>
        <p:spPr>
          <a:xfrm>
            <a:off x="2427823" y="541570"/>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7" name="文字方塊 6">
            <a:extLst>
              <a:ext uri="{FF2B5EF4-FFF2-40B4-BE49-F238E27FC236}">
                <a16:creationId xmlns:a16="http://schemas.microsoft.com/office/drawing/2014/main" id="{865C3041-A0EC-63F7-DDA2-B2B54B52AA4F}"/>
              </a:ext>
            </a:extLst>
          </p:cNvPr>
          <p:cNvSpPr txBox="1"/>
          <p:nvPr/>
        </p:nvSpPr>
        <p:spPr>
          <a:xfrm>
            <a:off x="6372200" y="1855595"/>
            <a:ext cx="4576664" cy="369332"/>
          </a:xfrm>
          <a:prstGeom prst="rect">
            <a:avLst/>
          </a:prstGeom>
          <a:noFill/>
        </p:spPr>
        <p:txBody>
          <a:bodyPr wrap="square">
            <a:spAutoFit/>
          </a:bodyPr>
          <a:lstStyle/>
          <a:p>
            <a:r>
              <a:rPr lang="zh-TW" altLang="en-US" sz="1800" b="1" u="sng" dirty="0">
                <a:solidFill>
                  <a:srgbClr val="FF0000"/>
                </a:solidFill>
                <a:latin typeface="標楷體" panose="03000509000000000000" pitchFamily="65" charset="-120"/>
                <a:ea typeface="標楷體" panose="03000509000000000000" pitchFamily="65" charset="-120"/>
              </a:rPr>
              <a:t>請留意要保文件版本</a:t>
            </a:r>
            <a:endParaRPr lang="en-US" altLang="zh-TW" sz="1800" b="1" u="sng" dirty="0">
              <a:solidFill>
                <a:srgbClr val="FF0000"/>
              </a:solidFill>
              <a:latin typeface="標楷體" panose="03000509000000000000" pitchFamily="65" charset="-120"/>
              <a:ea typeface="標楷體" panose="03000509000000000000" pitchFamily="65" charset="-120"/>
            </a:endParaRPr>
          </a:p>
        </p:txBody>
      </p:sp>
      <p:sp>
        <p:nvSpPr>
          <p:cNvPr id="8" name="箭號: 向下 7">
            <a:extLst>
              <a:ext uri="{FF2B5EF4-FFF2-40B4-BE49-F238E27FC236}">
                <a16:creationId xmlns:a16="http://schemas.microsoft.com/office/drawing/2014/main" id="{93DF2C86-F536-85F1-28EE-371C1BA6C409}"/>
              </a:ext>
            </a:extLst>
          </p:cNvPr>
          <p:cNvSpPr/>
          <p:nvPr/>
        </p:nvSpPr>
        <p:spPr>
          <a:xfrm rot="5400000">
            <a:off x="4045874" y="3861992"/>
            <a:ext cx="303121" cy="4248472"/>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6445264D-BCDC-F984-0C0C-B51B4B6E85BC}"/>
              </a:ext>
            </a:extLst>
          </p:cNvPr>
          <p:cNvSpPr txBox="1"/>
          <p:nvPr/>
        </p:nvSpPr>
        <p:spPr>
          <a:xfrm>
            <a:off x="6435268" y="5820416"/>
            <a:ext cx="5486400" cy="369332"/>
          </a:xfrm>
          <a:prstGeom prst="rect">
            <a:avLst/>
          </a:prstGeom>
          <a:noFill/>
        </p:spPr>
        <p:txBody>
          <a:bodyPr wrap="square">
            <a:spAutoFit/>
          </a:bodyPr>
          <a:lstStyle/>
          <a:p>
            <a:r>
              <a:rPr lang="zh-TW" altLang="en-US" sz="1800" b="1" u="sng" dirty="0">
                <a:solidFill>
                  <a:srgbClr val="FF0000"/>
                </a:solidFill>
                <a:latin typeface="標楷體" panose="03000509000000000000" pitchFamily="65" charset="-120"/>
                <a:ea typeface="標楷體" panose="03000509000000000000" pitchFamily="65" charset="-120"/>
              </a:rPr>
              <a:t>若有保險卡需求請註明</a:t>
            </a:r>
          </a:p>
        </p:txBody>
      </p:sp>
      <p:sp>
        <p:nvSpPr>
          <p:cNvPr id="2" name="文字方塊 1">
            <a:extLst>
              <a:ext uri="{FF2B5EF4-FFF2-40B4-BE49-F238E27FC236}">
                <a16:creationId xmlns:a16="http://schemas.microsoft.com/office/drawing/2014/main" id="{6A9370E4-2C42-78A4-6AE5-EBAC9AA30F08}"/>
              </a:ext>
            </a:extLst>
          </p:cNvPr>
          <p:cNvSpPr txBox="1"/>
          <p:nvPr/>
        </p:nvSpPr>
        <p:spPr>
          <a:xfrm>
            <a:off x="5940152" y="2587173"/>
            <a:ext cx="4576664" cy="2031325"/>
          </a:xfrm>
          <a:prstGeom prst="rect">
            <a:avLst/>
          </a:prstGeom>
          <a:noFill/>
        </p:spPr>
        <p:txBody>
          <a:bodyPr wrap="square">
            <a:spAutoFit/>
          </a:bodyPr>
          <a:lstStyle/>
          <a:p>
            <a:r>
              <a:rPr lang="zh-TW" altLang="en-US" dirty="0">
                <a:latin typeface="標楷體" panose="03000509000000000000" pitchFamily="65" charset="-120"/>
                <a:ea typeface="標楷體" panose="03000509000000000000" pitchFamily="65" charset="-120"/>
              </a:rPr>
              <a:t>要保單位請填寫完整學校名稱</a:t>
            </a:r>
            <a:endParaRPr lang="en-US" altLang="zh-TW" dirty="0">
              <a:latin typeface="標楷體" panose="03000509000000000000" pitchFamily="65" charset="-120"/>
              <a:ea typeface="標楷體" panose="03000509000000000000" pitchFamily="65" charset="-120"/>
            </a:endParaRPr>
          </a:p>
          <a:p>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不含系所名稱</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不可縮寫、簡</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稱，若要備註系所，請以</a:t>
            </a:r>
            <a:r>
              <a:rPr lang="zh-TW" altLang="en-US" b="1" u="sng" dirty="0">
                <a:solidFill>
                  <a:srgbClr val="FF0000"/>
                </a:solidFill>
                <a:latin typeface="標楷體" panose="03000509000000000000" pitchFamily="65" charset="-120"/>
                <a:ea typeface="標楷體" panose="03000509000000000000" pitchFamily="65" charset="-120"/>
              </a:rPr>
              <a:t>括號</a:t>
            </a:r>
            <a:endParaRPr lang="en-US" altLang="zh-TW" b="1" u="sng" dirty="0">
              <a:solidFill>
                <a:srgbClr val="FF0000"/>
              </a:solidFill>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方式註明。</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例</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新光產物大學</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團體保險系</a:t>
            </a:r>
            <a:r>
              <a:rPr lang="en-US" altLang="zh-TW"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476172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960EEE1-61A6-A56E-596A-940387FDC7F8}"/>
              </a:ext>
            </a:extLst>
          </p:cNvPr>
          <p:cNvPicPr>
            <a:picLocks noChangeAspect="1"/>
          </p:cNvPicPr>
          <p:nvPr/>
        </p:nvPicPr>
        <p:blipFill>
          <a:blip r:embed="rId2"/>
          <a:stretch>
            <a:fillRect/>
          </a:stretch>
        </p:blipFill>
        <p:spPr>
          <a:xfrm>
            <a:off x="320730" y="1261481"/>
            <a:ext cx="6330530" cy="3895711"/>
          </a:xfrm>
          <a:prstGeom prst="rect">
            <a:avLst/>
          </a:prstGeom>
        </p:spPr>
      </p:pic>
      <p:sp>
        <p:nvSpPr>
          <p:cNvPr id="19" name="文字方塊 18">
            <a:extLst>
              <a:ext uri="{FF2B5EF4-FFF2-40B4-BE49-F238E27FC236}">
                <a16:creationId xmlns:a16="http://schemas.microsoft.com/office/drawing/2014/main" id="{AB6EA5D7-2DAA-44BD-B334-F627F1ED175E}"/>
              </a:ext>
            </a:extLst>
          </p:cNvPr>
          <p:cNvSpPr txBox="1"/>
          <p:nvPr/>
        </p:nvSpPr>
        <p:spPr>
          <a:xfrm>
            <a:off x="145618" y="5132423"/>
            <a:ext cx="8852761" cy="1015663"/>
          </a:xfrm>
          <a:prstGeom prst="rect">
            <a:avLst/>
          </a:prstGeom>
          <a:noFill/>
        </p:spPr>
        <p:txBody>
          <a:bodyPr wrap="square" rtlCol="0">
            <a:spAutoFit/>
          </a:bodyPr>
          <a:lstStyle/>
          <a:p>
            <a:r>
              <a:rPr lang="zh-TW" altLang="en-US" sz="2000" b="1" dirty="0">
                <a:solidFill>
                  <a:srgbClr val="FF0000"/>
                </a:solidFill>
                <a:latin typeface="標楷體" panose="03000509000000000000" pitchFamily="65" charset="-120"/>
                <a:ea typeface="標楷體" panose="03000509000000000000" pitchFamily="65" charset="-120"/>
              </a:rPr>
              <a:t>  *</a:t>
            </a:r>
            <a:r>
              <a:rPr lang="zh-TW" altLang="en-US" sz="2000" b="1" u="sng" dirty="0">
                <a:solidFill>
                  <a:srgbClr val="FF0000"/>
                </a:solidFill>
                <a:latin typeface="標楷體" panose="03000509000000000000" pitchFamily="65" charset="-120"/>
                <a:ea typeface="標楷體" panose="03000509000000000000" pitchFamily="65" charset="-120"/>
              </a:rPr>
              <a:t>共兩處需要用印</a:t>
            </a:r>
            <a:r>
              <a:rPr lang="zh-TW" altLang="en-US" sz="2000" b="1" dirty="0">
                <a:solidFill>
                  <a:srgbClr val="FF0000"/>
                </a:solidFill>
                <a:latin typeface="標楷體" panose="03000509000000000000" pitchFamily="65" charset="-120"/>
                <a:ea typeface="標楷體" panose="03000509000000000000" pitchFamily="65" charset="-120"/>
              </a:rPr>
              <a:t>              </a:t>
            </a:r>
            <a:r>
              <a:rPr lang="zh-TW" altLang="en-US" sz="2000" b="1" u="sng" dirty="0">
                <a:solidFill>
                  <a:srgbClr val="FF0000"/>
                </a:solidFill>
                <a:latin typeface="標楷體" panose="03000509000000000000" pitchFamily="65" charset="-120"/>
                <a:ea typeface="標楷體" panose="03000509000000000000" pitchFamily="65" charset="-120"/>
              </a:rPr>
              <a:t>*若有正副本需求請註明份數</a:t>
            </a:r>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請蓋學校關防章及校長章。</a:t>
            </a:r>
            <a:r>
              <a:rPr lang="en-US" altLang="zh-TW" sz="1600" b="1" dirty="0">
                <a:solidFill>
                  <a:schemeClr val="bg1">
                    <a:lumMod val="50000"/>
                  </a:schemeClr>
                </a:solidFill>
                <a:latin typeface="標楷體" panose="03000509000000000000" pitchFamily="65" charset="-120"/>
                <a:ea typeface="標楷體" panose="03000509000000000000" pitchFamily="65" charset="-120"/>
              </a:rPr>
              <a:t>(</a:t>
            </a:r>
            <a:r>
              <a:rPr lang="zh-TW" altLang="en-US" sz="1600" b="1" dirty="0">
                <a:solidFill>
                  <a:schemeClr val="bg1">
                    <a:lumMod val="50000"/>
                  </a:schemeClr>
                </a:solidFill>
                <a:latin typeface="標楷體" panose="03000509000000000000" pitchFamily="65" charset="-120"/>
                <a:ea typeface="標楷體" panose="03000509000000000000" pitchFamily="65" charset="-120"/>
              </a:rPr>
              <a:t>如非經校級單位用印，應符合授權程序</a:t>
            </a:r>
            <a:r>
              <a:rPr lang="en-US" altLang="zh-TW" sz="1600" b="1" dirty="0">
                <a:solidFill>
                  <a:schemeClr val="bg1">
                    <a:lumMod val="50000"/>
                  </a:schemeClr>
                </a:solidFill>
                <a:latin typeface="標楷體" panose="03000509000000000000" pitchFamily="65" charset="-120"/>
                <a:ea typeface="標楷體" panose="03000509000000000000" pitchFamily="65" charset="-120"/>
              </a:rPr>
              <a:t>)</a:t>
            </a:r>
            <a:endParaRPr lang="en-US" altLang="zh-TW" sz="2000" b="1" dirty="0">
              <a:solidFill>
                <a:schemeClr val="bg1">
                  <a:lumMod val="50000"/>
                </a:schemeClr>
              </a:solidFill>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AEA8DD6C-4719-4014-9A07-34DF8849E0D9}"/>
              </a:ext>
            </a:extLst>
          </p:cNvPr>
          <p:cNvSpPr txBox="1"/>
          <p:nvPr/>
        </p:nvSpPr>
        <p:spPr>
          <a:xfrm>
            <a:off x="2427823" y="540688"/>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5" name="箭號: 向下 4">
            <a:extLst>
              <a:ext uri="{FF2B5EF4-FFF2-40B4-BE49-F238E27FC236}">
                <a16:creationId xmlns:a16="http://schemas.microsoft.com/office/drawing/2014/main" id="{E40B6398-2CEB-0A9F-9097-4C7C4A629347}"/>
              </a:ext>
            </a:extLst>
          </p:cNvPr>
          <p:cNvSpPr/>
          <p:nvPr/>
        </p:nvSpPr>
        <p:spPr>
          <a:xfrm rot="5400000">
            <a:off x="7444622" y="1941160"/>
            <a:ext cx="343308" cy="1800200"/>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箭號: 向下 5">
            <a:extLst>
              <a:ext uri="{FF2B5EF4-FFF2-40B4-BE49-F238E27FC236}">
                <a16:creationId xmlns:a16="http://schemas.microsoft.com/office/drawing/2014/main" id="{146F8988-CD7D-A7C1-9C6A-A80889CA825C}"/>
              </a:ext>
            </a:extLst>
          </p:cNvPr>
          <p:cNvSpPr/>
          <p:nvPr/>
        </p:nvSpPr>
        <p:spPr>
          <a:xfrm rot="5400000">
            <a:off x="7444622" y="3564650"/>
            <a:ext cx="343308" cy="1800200"/>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39498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BE562BC5-0359-CE8E-E7E5-CA0BDACFCF71}"/>
              </a:ext>
            </a:extLst>
          </p:cNvPr>
          <p:cNvPicPr>
            <a:picLocks noChangeAspect="1"/>
          </p:cNvPicPr>
          <p:nvPr/>
        </p:nvPicPr>
        <p:blipFill>
          <a:blip r:embed="rId2"/>
          <a:stretch>
            <a:fillRect/>
          </a:stretch>
        </p:blipFill>
        <p:spPr>
          <a:xfrm>
            <a:off x="1187624" y="1196752"/>
            <a:ext cx="3783126" cy="5244971"/>
          </a:xfrm>
          <a:prstGeom prst="rect">
            <a:avLst/>
          </a:prstGeom>
        </p:spPr>
      </p:pic>
      <p:sp>
        <p:nvSpPr>
          <p:cNvPr id="8" name="文字方塊 7">
            <a:extLst>
              <a:ext uri="{FF2B5EF4-FFF2-40B4-BE49-F238E27FC236}">
                <a16:creationId xmlns:a16="http://schemas.microsoft.com/office/drawing/2014/main" id="{57EA48FD-5DDF-4335-A66E-7307A9074E54}"/>
              </a:ext>
            </a:extLst>
          </p:cNvPr>
          <p:cNvSpPr txBox="1"/>
          <p:nvPr/>
        </p:nvSpPr>
        <p:spPr>
          <a:xfrm>
            <a:off x="2392101" y="560293"/>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矩形 8">
            <a:extLst>
              <a:ext uri="{FF2B5EF4-FFF2-40B4-BE49-F238E27FC236}">
                <a16:creationId xmlns:a16="http://schemas.microsoft.com/office/drawing/2014/main" id="{872EFFF1-B67D-4993-8C50-47462AA29F80}"/>
              </a:ext>
            </a:extLst>
          </p:cNvPr>
          <p:cNvSpPr/>
          <p:nvPr/>
        </p:nvSpPr>
        <p:spPr>
          <a:xfrm>
            <a:off x="5641439" y="1772816"/>
            <a:ext cx="2911771"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2</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4</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保戶權益確認書</a:t>
            </a:r>
          </a:p>
        </p:txBody>
      </p:sp>
    </p:spTree>
    <p:extLst>
      <p:ext uri="{BB962C8B-B14F-4D97-AF65-F5344CB8AC3E}">
        <p14:creationId xmlns:p14="http://schemas.microsoft.com/office/powerpoint/2010/main" val="1669804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BE562BC5-0359-CE8E-E7E5-CA0BDACFCF71}"/>
              </a:ext>
            </a:extLst>
          </p:cNvPr>
          <p:cNvPicPr>
            <a:picLocks noChangeAspect="1"/>
          </p:cNvPicPr>
          <p:nvPr/>
        </p:nvPicPr>
        <p:blipFill>
          <a:blip r:embed="rId2"/>
          <a:stretch>
            <a:fillRect/>
          </a:stretch>
        </p:blipFill>
        <p:spPr>
          <a:xfrm>
            <a:off x="603772" y="1124744"/>
            <a:ext cx="3783126" cy="5244971"/>
          </a:xfrm>
          <a:prstGeom prst="rect">
            <a:avLst/>
          </a:prstGeom>
        </p:spPr>
      </p:pic>
      <p:sp>
        <p:nvSpPr>
          <p:cNvPr id="2" name="文字方塊 1">
            <a:extLst>
              <a:ext uri="{FF2B5EF4-FFF2-40B4-BE49-F238E27FC236}">
                <a16:creationId xmlns:a16="http://schemas.microsoft.com/office/drawing/2014/main" id="{7A50759F-ADFF-4362-99C2-3A52CDDEC6B1}"/>
              </a:ext>
            </a:extLst>
          </p:cNvPr>
          <p:cNvSpPr txBox="1"/>
          <p:nvPr/>
        </p:nvSpPr>
        <p:spPr>
          <a:xfrm>
            <a:off x="5128760" y="1826743"/>
            <a:ext cx="4031873" cy="1015663"/>
          </a:xfrm>
          <a:prstGeom prst="rect">
            <a:avLst/>
          </a:prstGeom>
          <a:noFill/>
        </p:spPr>
        <p:txBody>
          <a:bodyPr wrap="non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要保單位名稱需與要保書名稱一致</a:t>
            </a:r>
            <a:endParaRPr lang="en-US" altLang="zh-TW" sz="2000" b="1" u="sng" dirty="0">
              <a:solidFill>
                <a:srgbClr val="FF0000"/>
              </a:solidFill>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zh-TW" altLang="en-US" sz="20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57EA48FD-5DDF-4335-A66E-7307A9074E54}"/>
              </a:ext>
            </a:extLst>
          </p:cNvPr>
          <p:cNvSpPr txBox="1"/>
          <p:nvPr/>
        </p:nvSpPr>
        <p:spPr>
          <a:xfrm>
            <a:off x="2392101" y="560293"/>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10" name="箭號: 向下 9">
            <a:extLst>
              <a:ext uri="{FF2B5EF4-FFF2-40B4-BE49-F238E27FC236}">
                <a16:creationId xmlns:a16="http://schemas.microsoft.com/office/drawing/2014/main" id="{B1179FCA-919A-2307-D197-E573EA280C5B}"/>
              </a:ext>
            </a:extLst>
          </p:cNvPr>
          <p:cNvSpPr/>
          <p:nvPr/>
        </p:nvSpPr>
        <p:spPr>
          <a:xfrm rot="5400000">
            <a:off x="4109772" y="1249973"/>
            <a:ext cx="343308" cy="1589258"/>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箭號: 向下 10">
            <a:extLst>
              <a:ext uri="{FF2B5EF4-FFF2-40B4-BE49-F238E27FC236}">
                <a16:creationId xmlns:a16="http://schemas.microsoft.com/office/drawing/2014/main" id="{36784094-CBF7-A9F4-59B0-673F3B414943}"/>
              </a:ext>
            </a:extLst>
          </p:cNvPr>
          <p:cNvSpPr/>
          <p:nvPr/>
        </p:nvSpPr>
        <p:spPr>
          <a:xfrm rot="5400000">
            <a:off x="4816302" y="4753191"/>
            <a:ext cx="343308" cy="1413060"/>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44FCE518-F916-22BC-E4F4-B620B320F540}"/>
              </a:ext>
            </a:extLst>
          </p:cNvPr>
          <p:cNvSpPr txBox="1"/>
          <p:nvPr/>
        </p:nvSpPr>
        <p:spPr>
          <a:xfrm>
            <a:off x="5724128" y="4725144"/>
            <a:ext cx="3384376" cy="1231106"/>
          </a:xfrm>
          <a:prstGeom prst="rect">
            <a:avLst/>
          </a:prstGeom>
          <a:noFill/>
        </p:spPr>
        <p:txBody>
          <a:bodyPr wrap="square" rtlCol="0">
            <a:spAutoFit/>
          </a:bodyPr>
          <a:lstStyle/>
          <a:p>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u="sng" dirty="0">
                <a:solidFill>
                  <a:srgbClr val="FF0000"/>
                </a:solidFill>
                <a:latin typeface="標楷體" panose="03000509000000000000" pitchFamily="65" charset="-120"/>
                <a:ea typeface="標楷體" panose="03000509000000000000" pitchFamily="65" charset="-120"/>
              </a:rPr>
              <a:t>此處務必用印</a:t>
            </a:r>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請蓋學校關防章及校長章</a:t>
            </a:r>
            <a:endParaRPr lang="en-US" altLang="zh-TW" sz="2000" b="1" dirty="0">
              <a:latin typeface="標楷體" panose="03000509000000000000" pitchFamily="65" charset="-120"/>
              <a:ea typeface="標楷體" panose="03000509000000000000" pitchFamily="65" charset="-120"/>
            </a:endParaRPr>
          </a:p>
          <a:p>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r>
              <a:rPr lang="zh-TW" altLang="en-US" sz="1400" b="1" dirty="0">
                <a:solidFill>
                  <a:schemeClr val="bg1">
                    <a:lumMod val="50000"/>
                  </a:schemeClr>
                </a:solidFill>
                <a:latin typeface="標楷體" panose="03000509000000000000" pitchFamily="65" charset="-120"/>
                <a:ea typeface="標楷體" panose="03000509000000000000" pitchFamily="65" charset="-120"/>
              </a:rPr>
              <a:t>如非經校級單位用印，應符合授權程序</a:t>
            </a:r>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endParaRPr lang="zh-TW" altLang="en-US" sz="1400" b="1" dirty="0">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637F1B58-A7BE-C672-279E-8419594F4E57}"/>
              </a:ext>
            </a:extLst>
          </p:cNvPr>
          <p:cNvPicPr>
            <a:picLocks noChangeAspect="1"/>
          </p:cNvPicPr>
          <p:nvPr/>
        </p:nvPicPr>
        <p:blipFill>
          <a:blip r:embed="rId3"/>
          <a:srcRect t="2094" r="2306" b="37595"/>
          <a:stretch/>
        </p:blipFill>
        <p:spPr>
          <a:xfrm>
            <a:off x="5124708" y="2595412"/>
            <a:ext cx="3601923" cy="1674266"/>
          </a:xfrm>
          <a:prstGeom prst="rect">
            <a:avLst/>
          </a:prstGeom>
        </p:spPr>
      </p:pic>
    </p:spTree>
    <p:extLst>
      <p:ext uri="{BB962C8B-B14F-4D97-AF65-F5344CB8AC3E}">
        <p14:creationId xmlns:p14="http://schemas.microsoft.com/office/powerpoint/2010/main" val="218174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2411760" y="2564904"/>
            <a:ext cx="4801314"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保障計畫說明</a:t>
            </a:r>
          </a:p>
        </p:txBody>
      </p:sp>
    </p:spTree>
    <p:extLst>
      <p:ext uri="{BB962C8B-B14F-4D97-AF65-F5344CB8AC3E}">
        <p14:creationId xmlns:p14="http://schemas.microsoft.com/office/powerpoint/2010/main" val="524679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CF6FA6C-A53D-EBEB-EAE6-C7FE6CD40E1E}"/>
              </a:ext>
            </a:extLst>
          </p:cNvPr>
          <p:cNvPicPr>
            <a:picLocks noChangeAspect="1"/>
          </p:cNvPicPr>
          <p:nvPr/>
        </p:nvPicPr>
        <p:blipFill>
          <a:blip r:embed="rId2"/>
          <a:stretch>
            <a:fillRect/>
          </a:stretch>
        </p:blipFill>
        <p:spPr>
          <a:xfrm>
            <a:off x="1356917" y="1106410"/>
            <a:ext cx="4079179" cy="5603549"/>
          </a:xfrm>
          <a:prstGeom prst="rect">
            <a:avLst/>
          </a:prstGeom>
        </p:spPr>
      </p:pic>
      <p:sp>
        <p:nvSpPr>
          <p:cNvPr id="8" name="文字方塊 7">
            <a:extLst>
              <a:ext uri="{FF2B5EF4-FFF2-40B4-BE49-F238E27FC236}">
                <a16:creationId xmlns:a16="http://schemas.microsoft.com/office/drawing/2014/main" id="{57EA48FD-5DDF-4335-A66E-7307A9074E54}"/>
              </a:ext>
            </a:extLst>
          </p:cNvPr>
          <p:cNvSpPr txBox="1"/>
          <p:nvPr/>
        </p:nvSpPr>
        <p:spPr>
          <a:xfrm>
            <a:off x="2392101" y="560293"/>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矩形 8">
            <a:extLst>
              <a:ext uri="{FF2B5EF4-FFF2-40B4-BE49-F238E27FC236}">
                <a16:creationId xmlns:a16="http://schemas.microsoft.com/office/drawing/2014/main" id="{872EFFF1-B67D-4993-8C50-47462AA29F80}"/>
              </a:ext>
            </a:extLst>
          </p:cNvPr>
          <p:cNvSpPr/>
          <p:nvPr/>
        </p:nvSpPr>
        <p:spPr>
          <a:xfrm>
            <a:off x="6084168" y="1545178"/>
            <a:ext cx="2911771"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4</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實習生核對表</a:t>
            </a:r>
          </a:p>
        </p:txBody>
      </p:sp>
    </p:spTree>
    <p:extLst>
      <p:ext uri="{BB962C8B-B14F-4D97-AF65-F5344CB8AC3E}">
        <p14:creationId xmlns:p14="http://schemas.microsoft.com/office/powerpoint/2010/main" val="1520764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A49B0D30-CD07-E2E8-A402-04541F10627E}"/>
              </a:ext>
            </a:extLst>
          </p:cNvPr>
          <p:cNvPicPr>
            <a:picLocks noChangeAspect="1"/>
          </p:cNvPicPr>
          <p:nvPr/>
        </p:nvPicPr>
        <p:blipFill>
          <a:blip r:embed="rId2"/>
          <a:stretch>
            <a:fillRect/>
          </a:stretch>
        </p:blipFill>
        <p:spPr>
          <a:xfrm>
            <a:off x="251520" y="1556792"/>
            <a:ext cx="4953691" cy="3934374"/>
          </a:xfrm>
          <a:prstGeom prst="rect">
            <a:avLst/>
          </a:prstGeom>
        </p:spPr>
      </p:pic>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5" name="文字方塊 4">
            <a:extLst>
              <a:ext uri="{FF2B5EF4-FFF2-40B4-BE49-F238E27FC236}">
                <a16:creationId xmlns:a16="http://schemas.microsoft.com/office/drawing/2014/main" id="{69F31D0A-E2F2-456B-BE86-C56C48CDA63D}"/>
              </a:ext>
            </a:extLst>
          </p:cNvPr>
          <p:cNvSpPr txBox="1"/>
          <p:nvPr/>
        </p:nvSpPr>
        <p:spPr>
          <a:xfrm>
            <a:off x="5004048" y="1772816"/>
            <a:ext cx="4139951" cy="4093428"/>
          </a:xfrm>
          <a:prstGeom prst="rect">
            <a:avLst/>
          </a:prstGeom>
          <a:noFill/>
        </p:spPr>
        <p:txBody>
          <a:bodyPr wrap="square" rtlCol="0">
            <a:spAutoFit/>
          </a:bodyPr>
          <a:lstStyle/>
          <a:p>
            <a:r>
              <a:rPr lang="en-US" altLang="zh-TW" sz="2000" b="1" dirty="0">
                <a:solidFill>
                  <a:srgbClr val="FF0000"/>
                </a:solidFill>
                <a:latin typeface="標楷體" panose="03000509000000000000" pitchFamily="65" charset="-120"/>
                <a:ea typeface="標楷體" panose="03000509000000000000" pitchFamily="65" charset="-120"/>
              </a:rPr>
              <a:t>1.</a:t>
            </a:r>
            <a:r>
              <a:rPr lang="zh-TW" altLang="en-US" sz="2000" b="1" dirty="0">
                <a:solidFill>
                  <a:srgbClr val="FF0000"/>
                </a:solidFill>
                <a:latin typeface="標楷體" panose="03000509000000000000" pitchFamily="65" charset="-120"/>
                <a:ea typeface="標楷體" panose="03000509000000000000" pitchFamily="65" charset="-120"/>
              </a:rPr>
              <a:t>送件前請再次確認文件是否都已 </a:t>
            </a:r>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  </a:t>
            </a:r>
            <a:r>
              <a:rPr lang="zh-TW" altLang="en-US" sz="2000" b="1" dirty="0">
                <a:solidFill>
                  <a:srgbClr val="FF0000"/>
                </a:solidFill>
                <a:latin typeface="標楷體" panose="03000509000000000000" pitchFamily="65" charset="-120"/>
                <a:ea typeface="標楷體" panose="03000509000000000000" pitchFamily="65" charset="-120"/>
              </a:rPr>
              <a:t>備齊並用印。</a:t>
            </a:r>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2.</a:t>
            </a:r>
            <a:r>
              <a:rPr lang="zh-TW" altLang="en-US" sz="2000" b="1" dirty="0">
                <a:solidFill>
                  <a:srgbClr val="FF0000"/>
                </a:solidFill>
                <a:latin typeface="標楷體" panose="03000509000000000000" pitchFamily="65" charset="-120"/>
                <a:ea typeface="標楷體" panose="03000509000000000000" pitchFamily="65" charset="-120"/>
              </a:rPr>
              <a:t>可先提供匯款帳號及影本，後續 </a:t>
            </a:r>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  </a:t>
            </a:r>
            <a:r>
              <a:rPr lang="zh-TW" altLang="en-US" sz="2000" b="1" dirty="0">
                <a:solidFill>
                  <a:srgbClr val="FF0000"/>
                </a:solidFill>
                <a:latin typeface="標楷體" panose="03000509000000000000" pitchFamily="65" charset="-120"/>
                <a:ea typeface="標楷體" panose="03000509000000000000" pitchFamily="65" charset="-120"/>
              </a:rPr>
              <a:t>若有退費會以匯款方式，直接匯 </a:t>
            </a:r>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  </a:t>
            </a:r>
            <a:r>
              <a:rPr lang="zh-TW" altLang="en-US" sz="2000" b="1" dirty="0">
                <a:solidFill>
                  <a:srgbClr val="FF0000"/>
                </a:solidFill>
                <a:latin typeface="標楷體" panose="03000509000000000000" pitchFamily="65" charset="-120"/>
                <a:ea typeface="標楷體" panose="03000509000000000000" pitchFamily="65" charset="-120"/>
              </a:rPr>
              <a:t>入指定帳戶。</a:t>
            </a:r>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a:t>
            </a:r>
            <a:r>
              <a:rPr lang="zh-TW" altLang="en-US" sz="2000" b="1" dirty="0">
                <a:solidFill>
                  <a:srgbClr val="FF0000"/>
                </a:solidFill>
                <a:latin typeface="標楷體" panose="03000509000000000000" pitchFamily="65" charset="-120"/>
                <a:ea typeface="標楷體" panose="03000509000000000000" pitchFamily="65" charset="-120"/>
              </a:rPr>
              <a:t>不可以退款至個人</a:t>
            </a:r>
            <a:r>
              <a:rPr lang="en-US" altLang="zh-TW" sz="2000" b="1" dirty="0">
                <a:solidFill>
                  <a:srgbClr val="FF0000"/>
                </a:solidFill>
                <a:latin typeface="標楷體" panose="03000509000000000000" pitchFamily="65" charset="-120"/>
                <a:ea typeface="標楷體" panose="03000509000000000000" pitchFamily="65" charset="-120"/>
              </a:rPr>
              <a:t>(</a:t>
            </a:r>
            <a:r>
              <a:rPr lang="zh-TW" altLang="en-US" sz="2000" b="1" dirty="0">
                <a:solidFill>
                  <a:srgbClr val="FF0000"/>
                </a:solidFill>
                <a:latin typeface="標楷體" panose="03000509000000000000" pitchFamily="65" charset="-120"/>
                <a:ea typeface="標楷體" panose="03000509000000000000" pitchFamily="65" charset="-120"/>
              </a:rPr>
              <a:t>自然人</a:t>
            </a:r>
            <a:r>
              <a:rPr lang="en-US" altLang="zh-TW" sz="2000" b="1" dirty="0">
                <a:solidFill>
                  <a:srgbClr val="FF0000"/>
                </a:solidFill>
                <a:latin typeface="標楷體" panose="03000509000000000000" pitchFamily="65" charset="-120"/>
                <a:ea typeface="標楷體" panose="03000509000000000000" pitchFamily="65" charset="-120"/>
              </a:rPr>
              <a:t>)</a:t>
            </a:r>
            <a:r>
              <a:rPr lang="zh-TW" altLang="en-US" sz="2000" b="1" dirty="0">
                <a:solidFill>
                  <a:srgbClr val="FF0000"/>
                </a:solidFill>
                <a:latin typeface="標楷體" panose="03000509000000000000" pitchFamily="65" charset="-120"/>
                <a:ea typeface="標楷體" panose="03000509000000000000" pitchFamily="65" charset="-120"/>
              </a:rPr>
              <a:t>帳戶。</a:t>
            </a:r>
          </a:p>
          <a:p>
            <a:endParaRPr lang="zh-TW" altLang="en-US" sz="2000" b="1" dirty="0">
              <a:solidFill>
                <a:srgbClr val="FF0000"/>
              </a:solidFill>
              <a:latin typeface="標楷體" panose="03000509000000000000" pitchFamily="65" charset="-120"/>
              <a:ea typeface="標楷體" panose="03000509000000000000" pitchFamily="65" charset="-120"/>
            </a:endParaRPr>
          </a:p>
        </p:txBody>
      </p:sp>
      <p:sp>
        <p:nvSpPr>
          <p:cNvPr id="9" name="箭號: 向下 8">
            <a:extLst>
              <a:ext uri="{FF2B5EF4-FFF2-40B4-BE49-F238E27FC236}">
                <a16:creationId xmlns:a16="http://schemas.microsoft.com/office/drawing/2014/main" id="{47DBAF3F-03E0-B0A9-8B8F-E24CCD234123}"/>
              </a:ext>
            </a:extLst>
          </p:cNvPr>
          <p:cNvSpPr/>
          <p:nvPr/>
        </p:nvSpPr>
        <p:spPr>
          <a:xfrm rot="5400000">
            <a:off x="3575600" y="912698"/>
            <a:ext cx="343308" cy="2513589"/>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箭號: 向下 9">
            <a:extLst>
              <a:ext uri="{FF2B5EF4-FFF2-40B4-BE49-F238E27FC236}">
                <a16:creationId xmlns:a16="http://schemas.microsoft.com/office/drawing/2014/main" id="{90001CC3-DDA8-9188-8AB0-486EA911DE15}"/>
              </a:ext>
            </a:extLst>
          </p:cNvPr>
          <p:cNvSpPr/>
          <p:nvPr/>
        </p:nvSpPr>
        <p:spPr>
          <a:xfrm rot="5400000">
            <a:off x="3575600" y="3351971"/>
            <a:ext cx="343308" cy="2513589"/>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84598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文字方塊 8">
            <a:extLst>
              <a:ext uri="{FF2B5EF4-FFF2-40B4-BE49-F238E27FC236}">
                <a16:creationId xmlns:a16="http://schemas.microsoft.com/office/drawing/2014/main" id="{07109B7A-EED7-470D-9313-170FF51AB1F4}"/>
              </a:ext>
            </a:extLst>
          </p:cNvPr>
          <p:cNvSpPr txBox="1"/>
          <p:nvPr/>
        </p:nvSpPr>
        <p:spPr>
          <a:xfrm>
            <a:off x="1835696" y="4957137"/>
            <a:ext cx="2236510" cy="400110"/>
          </a:xfrm>
          <a:prstGeom prst="rect">
            <a:avLst/>
          </a:prstGeom>
          <a:noFill/>
        </p:spPr>
        <p:txBody>
          <a:bodyPr wrap="none" rtlCol="0">
            <a:spAutoFit/>
          </a:bodyPr>
          <a:lstStyle/>
          <a:p>
            <a:r>
              <a:rPr lang="zh-TW" altLang="en-US" sz="2000" b="1" dirty="0">
                <a:latin typeface="標楷體" panose="03000509000000000000" pitchFamily="65" charset="-120"/>
                <a:ea typeface="標楷體" panose="03000509000000000000" pitchFamily="65" charset="-120"/>
              </a:rPr>
              <a:t>紅字部分皆為必填</a:t>
            </a:r>
          </a:p>
        </p:txBody>
      </p:sp>
      <p:pic>
        <p:nvPicPr>
          <p:cNvPr id="4" name="圖片 3">
            <a:extLst>
              <a:ext uri="{FF2B5EF4-FFF2-40B4-BE49-F238E27FC236}">
                <a16:creationId xmlns:a16="http://schemas.microsoft.com/office/drawing/2014/main" id="{FA90B6A4-0878-B664-CBAB-53ED65B32A20}"/>
              </a:ext>
            </a:extLst>
          </p:cNvPr>
          <p:cNvPicPr>
            <a:picLocks noChangeAspect="1"/>
          </p:cNvPicPr>
          <p:nvPr/>
        </p:nvPicPr>
        <p:blipFill>
          <a:blip r:embed="rId2"/>
          <a:stretch>
            <a:fillRect/>
          </a:stretch>
        </p:blipFill>
        <p:spPr>
          <a:xfrm>
            <a:off x="539552" y="2147148"/>
            <a:ext cx="7744906" cy="2419688"/>
          </a:xfrm>
          <a:prstGeom prst="rect">
            <a:avLst/>
          </a:prstGeom>
        </p:spPr>
      </p:pic>
    </p:spTree>
    <p:extLst>
      <p:ext uri="{BB962C8B-B14F-4D97-AF65-F5344CB8AC3E}">
        <p14:creationId xmlns:p14="http://schemas.microsoft.com/office/powerpoint/2010/main" val="3037360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4" name="文字方塊 3">
            <a:extLst>
              <a:ext uri="{FF2B5EF4-FFF2-40B4-BE49-F238E27FC236}">
                <a16:creationId xmlns:a16="http://schemas.microsoft.com/office/drawing/2014/main" id="{DE9B5B8D-5730-4458-905B-72016E541D25}"/>
              </a:ext>
            </a:extLst>
          </p:cNvPr>
          <p:cNvSpPr txBox="1"/>
          <p:nvPr/>
        </p:nvSpPr>
        <p:spPr>
          <a:xfrm>
            <a:off x="971600" y="5346534"/>
            <a:ext cx="8928992" cy="1200329"/>
          </a:xfrm>
          <a:prstGeom prst="rect">
            <a:avLst/>
          </a:prstGeom>
          <a:noFill/>
        </p:spPr>
        <p:txBody>
          <a:bodyPr wrap="square" rtlCol="0">
            <a:spAutoFit/>
          </a:bodyPr>
          <a:lstStyle/>
          <a:p>
            <a:r>
              <a:rPr lang="zh-TW" altLang="en-US" b="1" u="sng" dirty="0">
                <a:solidFill>
                  <a:srgbClr val="FF0000"/>
                </a:solidFill>
                <a:latin typeface="標楷體" panose="03000509000000000000" pitchFamily="65" charset="-120"/>
                <a:ea typeface="標楷體" panose="03000509000000000000" pitchFamily="65" charset="-120"/>
              </a:rPr>
              <a:t>填寫完成後，共有三處需用印。</a:t>
            </a:r>
            <a:endParaRPr lang="en-US" altLang="zh-TW" b="1" u="sng" dirty="0">
              <a:solidFill>
                <a:srgbClr val="FF0000"/>
              </a:solidFill>
              <a:latin typeface="標楷體" panose="03000509000000000000" pitchFamily="65" charset="-120"/>
              <a:ea typeface="標楷體" panose="03000509000000000000" pitchFamily="65" charset="-120"/>
            </a:endParaRPr>
          </a:p>
          <a:p>
            <a:endParaRPr lang="en-US" altLang="zh-TW" b="1" u="sng" dirty="0">
              <a:solidFill>
                <a:srgbClr val="FF0000"/>
              </a:solidFill>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請蓋學校關防章及校長章，承辦人亦需蓋章。</a:t>
            </a:r>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r>
              <a:rPr lang="zh-TW" altLang="en-US" sz="1400" b="1" dirty="0">
                <a:solidFill>
                  <a:schemeClr val="bg1">
                    <a:lumMod val="50000"/>
                  </a:schemeClr>
                </a:solidFill>
                <a:latin typeface="標楷體" panose="03000509000000000000" pitchFamily="65" charset="-120"/>
                <a:ea typeface="標楷體" panose="03000509000000000000" pitchFamily="65" charset="-120"/>
              </a:rPr>
              <a:t>如非經校級單位用印，應符合授權程序</a:t>
            </a:r>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endParaRPr lang="zh-TW" altLang="en-US" sz="1400" b="1" dirty="0">
              <a:latin typeface="標楷體" panose="03000509000000000000" pitchFamily="65" charset="-120"/>
              <a:ea typeface="標楷體" panose="03000509000000000000" pitchFamily="65" charset="-120"/>
            </a:endParaRPr>
          </a:p>
          <a:p>
            <a:endParaRPr lang="zh-TW" altLang="en-US" b="1" dirty="0">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1CF3B6A9-3AA5-EE87-705C-66F6CF80B860}"/>
              </a:ext>
            </a:extLst>
          </p:cNvPr>
          <p:cNvPicPr>
            <a:picLocks noChangeAspect="1"/>
          </p:cNvPicPr>
          <p:nvPr/>
        </p:nvPicPr>
        <p:blipFill>
          <a:blip r:embed="rId2"/>
          <a:stretch>
            <a:fillRect/>
          </a:stretch>
        </p:blipFill>
        <p:spPr>
          <a:xfrm>
            <a:off x="519889" y="1491450"/>
            <a:ext cx="8104221" cy="3797987"/>
          </a:xfrm>
          <a:prstGeom prst="rect">
            <a:avLst/>
          </a:prstGeom>
        </p:spPr>
      </p:pic>
    </p:spTree>
    <p:extLst>
      <p:ext uri="{BB962C8B-B14F-4D97-AF65-F5344CB8AC3E}">
        <p14:creationId xmlns:p14="http://schemas.microsoft.com/office/powerpoint/2010/main" val="4064740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7C4F677-90DA-1AD6-80C9-1737A32C05CE}"/>
              </a:ext>
            </a:extLst>
          </p:cNvPr>
          <p:cNvPicPr>
            <a:picLocks noChangeAspect="1"/>
          </p:cNvPicPr>
          <p:nvPr/>
        </p:nvPicPr>
        <p:blipFill>
          <a:blip r:embed="rId2"/>
          <a:stretch>
            <a:fillRect/>
          </a:stretch>
        </p:blipFill>
        <p:spPr>
          <a:xfrm>
            <a:off x="381058" y="1401205"/>
            <a:ext cx="5415078" cy="2963436"/>
          </a:xfrm>
          <a:prstGeom prst="rect">
            <a:avLst/>
          </a:prstGeom>
        </p:spPr>
      </p:pic>
      <p:sp>
        <p:nvSpPr>
          <p:cNvPr id="2" name="文字方塊 1">
            <a:extLst>
              <a:ext uri="{FF2B5EF4-FFF2-40B4-BE49-F238E27FC236}">
                <a16:creationId xmlns:a16="http://schemas.microsoft.com/office/drawing/2014/main" id="{5417C396-478F-4E61-B137-1DE091FDAEC5}"/>
              </a:ext>
            </a:extLst>
          </p:cNvPr>
          <p:cNvSpPr txBox="1"/>
          <p:nvPr/>
        </p:nvSpPr>
        <p:spPr>
          <a:xfrm>
            <a:off x="107504" y="4633376"/>
            <a:ext cx="8856984" cy="1631216"/>
          </a:xfrm>
          <a:prstGeom prst="rect">
            <a:avLst/>
          </a:prstGeom>
          <a:noFill/>
        </p:spPr>
        <p:txBody>
          <a:bodyPr wrap="square" rtlCol="0">
            <a:spAutoFit/>
          </a:bodyPr>
          <a:lstStyle/>
          <a:p>
            <a:r>
              <a:rPr lang="zh-TW" altLang="en-US" sz="2000" b="1" dirty="0">
                <a:latin typeface="標楷體" panose="03000509000000000000" pitchFamily="65" charset="-120"/>
                <a:ea typeface="標楷體" panose="03000509000000000000" pitchFamily="65" charset="-120"/>
              </a:rPr>
              <a:t>紅字部分必填，投保方案請勾選，生日格式統一使用</a:t>
            </a:r>
            <a:r>
              <a:rPr lang="zh-TW" altLang="en-US" sz="2000" b="1" u="sng" dirty="0">
                <a:solidFill>
                  <a:srgbClr val="FF0000"/>
                </a:solidFill>
                <a:latin typeface="標楷體" panose="03000509000000000000" pitchFamily="65" charset="-120"/>
                <a:ea typeface="標楷體" panose="03000509000000000000" pitchFamily="65" charset="-120"/>
              </a:rPr>
              <a:t>民國年月日</a:t>
            </a:r>
            <a:r>
              <a:rPr lang="en-US" altLang="zh-TW" sz="2000" b="1" u="sng" dirty="0">
                <a:solidFill>
                  <a:srgbClr val="FF0000"/>
                </a:solidFill>
                <a:latin typeface="標楷體" panose="03000509000000000000" pitchFamily="65" charset="-120"/>
                <a:ea typeface="標楷體" panose="03000509000000000000" pitchFamily="65" charset="-120"/>
              </a:rPr>
              <a:t>(YY/MM/DD)</a:t>
            </a: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範例</a:t>
            </a: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民國</a:t>
            </a:r>
            <a:r>
              <a:rPr lang="en-US" altLang="zh-TW" sz="2000" b="1" dirty="0">
                <a:latin typeface="標楷體" panose="03000509000000000000" pitchFamily="65" charset="-120"/>
                <a:ea typeface="標楷體" panose="03000509000000000000" pitchFamily="65" charset="-120"/>
              </a:rPr>
              <a:t>94</a:t>
            </a:r>
            <a:r>
              <a:rPr lang="zh-TW" altLang="en-US" sz="2000" b="1" dirty="0">
                <a:latin typeface="標楷體" panose="03000509000000000000" pitchFamily="65" charset="-120"/>
                <a:ea typeface="標楷體" panose="03000509000000000000" pitchFamily="65" charset="-120"/>
              </a:rPr>
              <a:t>年</a:t>
            </a:r>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月</a:t>
            </a:r>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日出生</a:t>
            </a:r>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正確：</a:t>
            </a:r>
            <a:r>
              <a:rPr lang="en-US" altLang="zh-TW" sz="2000" b="1" dirty="0">
                <a:latin typeface="標楷體" panose="03000509000000000000" pitchFamily="65" charset="-120"/>
                <a:ea typeface="標楷體" panose="03000509000000000000" pitchFamily="65" charset="-120"/>
              </a:rPr>
              <a:t>94/01/01</a:t>
            </a:r>
          </a:p>
          <a:p>
            <a:r>
              <a:rPr lang="zh-TW" altLang="en-US" sz="2000" b="1" dirty="0">
                <a:latin typeface="標楷體" panose="03000509000000000000" pitchFamily="65" charset="-120"/>
                <a:ea typeface="標楷體" panose="03000509000000000000" pitchFamily="65" charset="-120"/>
              </a:rPr>
              <a:t>     錯誤：</a:t>
            </a:r>
            <a:r>
              <a:rPr lang="en-US" altLang="zh-TW" sz="2000" b="1" dirty="0">
                <a:latin typeface="標楷體" panose="03000509000000000000" pitchFamily="65" charset="-120"/>
                <a:ea typeface="標楷體" panose="03000509000000000000" pitchFamily="65" charset="-120"/>
              </a:rPr>
              <a:t>94/1/1</a:t>
            </a:r>
            <a:r>
              <a:rPr lang="zh-TW" altLang="en-US" sz="2000" b="1" dirty="0">
                <a:latin typeface="標楷體" panose="03000509000000000000" pitchFamily="65" charset="-120"/>
                <a:ea typeface="標楷體" panose="03000509000000000000" pitchFamily="65" charset="-120"/>
              </a:rPr>
              <a:t>、</a:t>
            </a:r>
            <a:r>
              <a:rPr lang="en-US" altLang="zh-TW" sz="2000" b="1" dirty="0">
                <a:latin typeface="標楷體" panose="03000509000000000000" pitchFamily="65" charset="-120"/>
                <a:ea typeface="標楷體" panose="03000509000000000000" pitchFamily="65" charset="-120"/>
              </a:rPr>
              <a:t>094/1/1</a:t>
            </a:r>
            <a:r>
              <a:rPr lang="zh-TW" altLang="en-US" sz="2000" b="1" dirty="0">
                <a:latin typeface="標楷體" panose="03000509000000000000" pitchFamily="65" charset="-120"/>
                <a:ea typeface="標楷體" panose="03000509000000000000" pitchFamily="65" charset="-120"/>
              </a:rPr>
              <a:t>、</a:t>
            </a:r>
            <a:r>
              <a:rPr lang="en-US" altLang="zh-TW" sz="2000" b="1" dirty="0">
                <a:latin typeface="標楷體" panose="03000509000000000000" pitchFamily="65" charset="-120"/>
                <a:ea typeface="標楷體" panose="03000509000000000000" pitchFamily="65" charset="-120"/>
              </a:rPr>
              <a:t>940101</a:t>
            </a:r>
            <a:endParaRPr lang="zh-TW" altLang="en-US" sz="2000" b="1"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C1C25D83-215E-268E-A0A7-8E8551017E21}"/>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Tree>
    <p:extLst>
      <p:ext uri="{BB962C8B-B14F-4D97-AF65-F5344CB8AC3E}">
        <p14:creationId xmlns:p14="http://schemas.microsoft.com/office/powerpoint/2010/main" val="4153627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C1C25D83-215E-268E-A0A7-8E8551017E21}"/>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5" name="矩形 4">
            <a:extLst>
              <a:ext uri="{FF2B5EF4-FFF2-40B4-BE49-F238E27FC236}">
                <a16:creationId xmlns:a16="http://schemas.microsoft.com/office/drawing/2014/main" id="{BA1D0704-91CF-BB78-A013-495977F10DCC}"/>
              </a:ext>
            </a:extLst>
          </p:cNvPr>
          <p:cNvSpPr/>
          <p:nvPr/>
        </p:nvSpPr>
        <p:spPr>
          <a:xfrm>
            <a:off x="5725053" y="1700807"/>
            <a:ext cx="2911771"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4</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4</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授權書</a:t>
            </a:r>
            <a:endParaRPr lang="en-US" altLang="zh-TW" sz="2800" b="1" dirty="0">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a16="http://schemas.microsoft.com/office/drawing/2014/main" id="{CC21A7C3-7532-C758-E728-BC351E641A6D}"/>
              </a:ext>
            </a:extLst>
          </p:cNvPr>
          <p:cNvPicPr>
            <a:picLocks noChangeAspect="1"/>
          </p:cNvPicPr>
          <p:nvPr/>
        </p:nvPicPr>
        <p:blipFill>
          <a:blip r:embed="rId2"/>
          <a:stretch>
            <a:fillRect/>
          </a:stretch>
        </p:blipFill>
        <p:spPr>
          <a:xfrm>
            <a:off x="683568" y="1340768"/>
            <a:ext cx="3977733" cy="5222352"/>
          </a:xfrm>
          <a:prstGeom prst="rect">
            <a:avLst/>
          </a:prstGeom>
        </p:spPr>
      </p:pic>
      <p:sp>
        <p:nvSpPr>
          <p:cNvPr id="2" name="文字方塊 1">
            <a:extLst>
              <a:ext uri="{FF2B5EF4-FFF2-40B4-BE49-F238E27FC236}">
                <a16:creationId xmlns:a16="http://schemas.microsoft.com/office/drawing/2014/main" id="{A19DE907-D701-6A45-0CE1-852FBAF3F260}"/>
              </a:ext>
            </a:extLst>
          </p:cNvPr>
          <p:cNvSpPr txBox="1"/>
          <p:nvPr/>
        </p:nvSpPr>
        <p:spPr>
          <a:xfrm>
            <a:off x="4932040" y="5157192"/>
            <a:ext cx="3888432" cy="707885"/>
          </a:xfrm>
          <a:prstGeom prst="rect">
            <a:avLst/>
          </a:prstGeom>
          <a:noFill/>
        </p:spPr>
        <p:txBody>
          <a:bodyPr wrap="squar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學校若有授權辦理分層負責，請提供本文件。</a:t>
            </a:r>
            <a:endParaRPr lang="zh-TW" altLang="en-US" sz="14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99977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47BF6B6-6724-D982-6B72-50F41811178A}"/>
              </a:ext>
            </a:extLst>
          </p:cNvPr>
          <p:cNvPicPr>
            <a:picLocks noChangeAspect="1"/>
          </p:cNvPicPr>
          <p:nvPr/>
        </p:nvPicPr>
        <p:blipFill>
          <a:blip r:embed="rId2"/>
          <a:stretch>
            <a:fillRect/>
          </a:stretch>
        </p:blipFill>
        <p:spPr>
          <a:xfrm>
            <a:off x="323528" y="1316779"/>
            <a:ext cx="3953224" cy="5190174"/>
          </a:xfrm>
          <a:prstGeom prst="rect">
            <a:avLst/>
          </a:prstGeom>
        </p:spPr>
      </p:pic>
      <p:sp>
        <p:nvSpPr>
          <p:cNvPr id="8" name="文字方塊 7">
            <a:extLst>
              <a:ext uri="{FF2B5EF4-FFF2-40B4-BE49-F238E27FC236}">
                <a16:creationId xmlns:a16="http://schemas.microsoft.com/office/drawing/2014/main" id="{C1C25D83-215E-268E-A0A7-8E8551017E21}"/>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文字方塊 8">
            <a:extLst>
              <a:ext uri="{FF2B5EF4-FFF2-40B4-BE49-F238E27FC236}">
                <a16:creationId xmlns:a16="http://schemas.microsoft.com/office/drawing/2014/main" id="{E8AB27E9-1A0B-169D-16D8-0D637418BFAA}"/>
              </a:ext>
            </a:extLst>
          </p:cNvPr>
          <p:cNvSpPr txBox="1"/>
          <p:nvPr/>
        </p:nvSpPr>
        <p:spPr>
          <a:xfrm>
            <a:off x="5004048" y="1889237"/>
            <a:ext cx="5400601" cy="1631216"/>
          </a:xfrm>
          <a:prstGeom prst="rect">
            <a:avLst/>
          </a:prstGeom>
          <a:noFill/>
        </p:spPr>
        <p:txBody>
          <a:bodyPr wrap="square" rtlCol="0">
            <a:spAutoFit/>
          </a:bodyPr>
          <a:lstStyle/>
          <a:p>
            <a:r>
              <a:rPr lang="zh-TW" altLang="en-US" sz="2000" u="sng" dirty="0">
                <a:solidFill>
                  <a:srgbClr val="FF0000"/>
                </a:solidFill>
                <a:latin typeface="標楷體" panose="03000509000000000000" pitchFamily="65" charset="-120"/>
                <a:ea typeface="標楷體" panose="03000509000000000000" pitchFamily="65" charset="-120"/>
              </a:rPr>
              <a:t>此處請填寫完整校名</a:t>
            </a:r>
            <a:r>
              <a:rPr lang="en-US" altLang="zh-TW" sz="2000" u="sng" dirty="0">
                <a:solidFill>
                  <a:srgbClr val="FF0000"/>
                </a:solidFill>
                <a:latin typeface="標楷體" panose="03000509000000000000" pitchFamily="65" charset="-120"/>
                <a:ea typeface="標楷體" panose="03000509000000000000" pitchFamily="65" charset="-120"/>
              </a:rPr>
              <a:t>(</a:t>
            </a:r>
            <a:r>
              <a:rPr lang="zh-TW" altLang="en-US" sz="2000" u="sng" dirty="0">
                <a:solidFill>
                  <a:srgbClr val="FF0000"/>
                </a:solidFill>
                <a:latin typeface="標楷體" panose="03000509000000000000" pitchFamily="65" charset="-120"/>
                <a:ea typeface="標楷體" panose="03000509000000000000" pitchFamily="65" charset="-120"/>
              </a:rPr>
              <a:t>不含系所</a:t>
            </a:r>
            <a:r>
              <a:rPr lang="en-US" altLang="zh-TW" sz="2000" u="sng" dirty="0">
                <a:solidFill>
                  <a:srgbClr val="FF0000"/>
                </a:solidFill>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B1FAB46D-8525-F6C5-119E-0012A95DB27C}"/>
              </a:ext>
            </a:extLst>
          </p:cNvPr>
          <p:cNvSpPr txBox="1"/>
          <p:nvPr/>
        </p:nvSpPr>
        <p:spPr>
          <a:xfrm>
            <a:off x="4859949" y="4797152"/>
            <a:ext cx="4176548" cy="1323439"/>
          </a:xfrm>
          <a:prstGeom prst="rect">
            <a:avLst/>
          </a:prstGeom>
          <a:noFill/>
        </p:spPr>
        <p:txBody>
          <a:bodyPr wrap="square" rtlCol="0">
            <a:spAutoFit/>
          </a:bodyPr>
          <a:lstStyle/>
          <a:p>
            <a:r>
              <a:rPr lang="zh-TW" altLang="en-US" sz="2000" dirty="0">
                <a:solidFill>
                  <a:srgbClr val="FF0000"/>
                </a:solidFill>
                <a:latin typeface="標楷體" panose="03000509000000000000" pitchFamily="65" charset="-120"/>
                <a:ea typeface="標楷體" panose="03000509000000000000" pitchFamily="65" charset="-120"/>
              </a:rPr>
              <a:t>此處請蓋學校關防章</a:t>
            </a:r>
            <a:r>
              <a:rPr lang="en-US" altLang="zh-TW" sz="2000" dirty="0">
                <a:solidFill>
                  <a:srgbClr val="FF0000"/>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不可蓋系所章</a:t>
            </a:r>
            <a:r>
              <a:rPr lang="en-US" altLang="zh-TW" sz="2000" dirty="0">
                <a:solidFill>
                  <a:srgbClr val="FF0000"/>
                </a:solidFill>
                <a:latin typeface="標楷體" panose="03000509000000000000" pitchFamily="65" charset="-120"/>
                <a:ea typeface="標楷體" panose="03000509000000000000" pitchFamily="65" charset="-120"/>
              </a:rPr>
              <a:t>)</a:t>
            </a:r>
          </a:p>
          <a:p>
            <a:r>
              <a:rPr lang="zh-TW" altLang="en-US" sz="2000" dirty="0">
                <a:solidFill>
                  <a:srgbClr val="FF0000"/>
                </a:solidFill>
                <a:latin typeface="標楷體" panose="03000509000000000000" pitchFamily="65" charset="-120"/>
                <a:ea typeface="標楷體" panose="03000509000000000000" pitchFamily="65" charset="-120"/>
              </a:rPr>
              <a:t>並加蓋校長章</a:t>
            </a:r>
            <a:endParaRPr lang="en-US" altLang="zh-TW" sz="2000" dirty="0">
              <a:solidFill>
                <a:srgbClr val="FF0000"/>
              </a:solidFill>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p:txBody>
      </p:sp>
      <p:sp>
        <p:nvSpPr>
          <p:cNvPr id="11" name="箭號: 向下 10">
            <a:extLst>
              <a:ext uri="{FF2B5EF4-FFF2-40B4-BE49-F238E27FC236}">
                <a16:creationId xmlns:a16="http://schemas.microsoft.com/office/drawing/2014/main" id="{0EA81700-ABE2-A6B3-7816-A7079D0F0FDA}"/>
              </a:ext>
            </a:extLst>
          </p:cNvPr>
          <p:cNvSpPr/>
          <p:nvPr/>
        </p:nvSpPr>
        <p:spPr>
          <a:xfrm rot="5400000">
            <a:off x="4076269" y="1469964"/>
            <a:ext cx="343308" cy="1224054"/>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下 13">
            <a:extLst>
              <a:ext uri="{FF2B5EF4-FFF2-40B4-BE49-F238E27FC236}">
                <a16:creationId xmlns:a16="http://schemas.microsoft.com/office/drawing/2014/main" id="{77AEB1E8-2FB7-A7FB-5412-5737C9986343}"/>
              </a:ext>
            </a:extLst>
          </p:cNvPr>
          <p:cNvSpPr/>
          <p:nvPr/>
        </p:nvSpPr>
        <p:spPr>
          <a:xfrm rot="5400000">
            <a:off x="3788236" y="4140755"/>
            <a:ext cx="343308" cy="1800117"/>
          </a:xfrm>
          <a:prstGeom prst="downArrow">
            <a:avLst>
              <a:gd name="adj1" fmla="val 50000"/>
              <a:gd name="adj2" fmla="val 9953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95099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417C396-478F-4E61-B137-1DE091FDAEC5}"/>
              </a:ext>
            </a:extLst>
          </p:cNvPr>
          <p:cNvSpPr txBox="1"/>
          <p:nvPr/>
        </p:nvSpPr>
        <p:spPr>
          <a:xfrm>
            <a:off x="323528" y="1341636"/>
            <a:ext cx="8712968" cy="4462760"/>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1.</a:t>
            </a:r>
            <a:r>
              <a:rPr lang="zh-TW" altLang="en-US" sz="2400" b="1" dirty="0">
                <a:latin typeface="標楷體" panose="03000509000000000000" pitchFamily="65" charset="-120"/>
                <a:ea typeface="標楷體" panose="03000509000000000000" pitchFamily="65" charset="-120"/>
              </a:rPr>
              <a:t>請至官網閱讀公告並下載最新版本文件，勿使用舊版本。</a:t>
            </a:r>
            <a:endParaRPr lang="en-US" altLang="zh-TW" sz="2400" b="1" dirty="0">
              <a:latin typeface="標楷體" panose="03000509000000000000" pitchFamily="65" charset="-120"/>
              <a:ea typeface="標楷體" panose="03000509000000000000" pitchFamily="65" charset="-120"/>
            </a:endParaRPr>
          </a:p>
          <a:p>
            <a:endParaRPr lang="en-US" altLang="zh-TW" sz="2400" b="1"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2.</a:t>
            </a:r>
            <a:r>
              <a:rPr lang="zh-TW" altLang="en-US" sz="2400" b="1" dirty="0">
                <a:latin typeface="標楷體" panose="03000509000000000000" pitchFamily="65" charset="-120"/>
                <a:ea typeface="標楷體" panose="03000509000000000000" pitchFamily="65" charset="-120"/>
              </a:rPr>
              <a:t>填寫完畢後務必</a:t>
            </a:r>
            <a:r>
              <a:rPr lang="zh-TW" altLang="en-US" sz="2400" b="1" dirty="0">
                <a:solidFill>
                  <a:srgbClr val="FF0000"/>
                </a:solidFill>
                <a:latin typeface="標楷體" panose="03000509000000000000" pitchFamily="65" charset="-120"/>
                <a:ea typeface="標楷體" panose="03000509000000000000" pitchFamily="65" charset="-120"/>
              </a:rPr>
              <a:t>用印</a:t>
            </a:r>
            <a:r>
              <a:rPr lang="zh-TW" altLang="en-US" sz="2400" b="1" dirty="0">
                <a:latin typeface="標楷體" panose="03000509000000000000" pitchFamily="65" charset="-120"/>
                <a:ea typeface="標楷體" panose="03000509000000000000" pitchFamily="65" charset="-120"/>
              </a:rPr>
              <a:t>，未用印者謝絕受理。</a:t>
            </a:r>
            <a:endParaRPr lang="en-US" altLang="zh-TW" sz="2400" b="1" dirty="0">
              <a:latin typeface="標楷體" panose="03000509000000000000" pitchFamily="65" charset="-120"/>
              <a:ea typeface="標楷體" panose="03000509000000000000" pitchFamily="65" charset="-120"/>
            </a:endParaRPr>
          </a:p>
          <a:p>
            <a:endParaRPr lang="en-US" altLang="zh-TW" sz="2400" b="1"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3.</a:t>
            </a:r>
            <a:r>
              <a:rPr lang="zh-TW" altLang="en-US" sz="2400" b="1" dirty="0">
                <a:latin typeface="標楷體" panose="03000509000000000000" pitchFamily="65" charset="-120"/>
                <a:ea typeface="標楷體" panose="03000509000000000000" pitchFamily="65" charset="-120"/>
              </a:rPr>
              <a:t>將掃描檔及名冊電子檔寄至：</a:t>
            </a:r>
            <a:r>
              <a:rPr lang="en-US" altLang="zh-TW" sz="2400" b="1" u="sng" dirty="0">
                <a:latin typeface="標楷體" panose="03000509000000000000" pitchFamily="65" charset="-120"/>
                <a:ea typeface="標楷體" panose="03000509000000000000" pitchFamily="65" charset="-120"/>
                <a:hlinkClick r:id="rId2"/>
              </a:rPr>
              <a:t>skiad5@skinsurance.com.tw</a:t>
            </a:r>
            <a:endParaRPr lang="en-US" altLang="zh-TW" sz="2400" b="1" u="sng" dirty="0">
              <a:latin typeface="標楷體" panose="03000509000000000000" pitchFamily="65" charset="-120"/>
              <a:ea typeface="標楷體" panose="03000509000000000000" pitchFamily="65" charset="-120"/>
            </a:endParaRPr>
          </a:p>
          <a:p>
            <a:endParaRPr lang="en-US" altLang="zh-TW" sz="2400" b="1" u="sng"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4.</a:t>
            </a:r>
            <a:r>
              <a:rPr lang="zh-TW" altLang="en-US" sz="2400" b="1" dirty="0">
                <a:latin typeface="標楷體" panose="03000509000000000000" pitchFamily="65" charset="-120"/>
                <a:ea typeface="標楷體" panose="03000509000000000000" pitchFamily="65" charset="-120"/>
              </a:rPr>
              <a:t>收到本公司寄發之保單及收據後，將保單號碼統一填寫於要</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保文件上方空白處</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如圖紅框處</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，將正本郵寄回</a:t>
            </a:r>
            <a:r>
              <a:rPr lang="zh-TW" altLang="en-US" sz="2400" b="1" dirty="0">
                <a:solidFill>
                  <a:srgbClr val="FF0000"/>
                </a:solidFill>
                <a:latin typeface="標楷體" panose="03000509000000000000" pitchFamily="65" charset="-120"/>
                <a:ea typeface="標楷體" panose="03000509000000000000" pitchFamily="65" charset="-120"/>
              </a:rPr>
              <a:t>總公司</a:t>
            </a:r>
            <a:r>
              <a:rPr lang="zh-TW" altLang="en-US" sz="2400" b="1" dirty="0">
                <a:latin typeface="標楷體" panose="03000509000000000000" pitchFamily="65" charset="-120"/>
                <a:ea typeface="標楷體" panose="03000509000000000000" pitchFamily="65" charset="-120"/>
              </a:rPr>
              <a:t>並註</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明收件窗口。</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地址：台北市松山區民權東路三段</a:t>
            </a:r>
            <a:r>
              <a:rPr lang="en-US" altLang="zh-TW" sz="2400" b="1" dirty="0">
                <a:latin typeface="標楷體" panose="03000509000000000000" pitchFamily="65" charset="-120"/>
                <a:ea typeface="標楷體" panose="03000509000000000000" pitchFamily="65" charset="-120"/>
              </a:rPr>
              <a:t>171</a:t>
            </a:r>
            <a:r>
              <a:rPr lang="zh-TW" altLang="en-US" sz="2400" b="1" dirty="0">
                <a:latin typeface="標楷體" panose="03000509000000000000" pitchFamily="65" charset="-120"/>
                <a:ea typeface="標楷體" panose="03000509000000000000" pitchFamily="65" charset="-120"/>
              </a:rPr>
              <a:t>號</a:t>
            </a:r>
            <a:r>
              <a:rPr lang="en-US" altLang="zh-TW" sz="2400" b="1" dirty="0">
                <a:latin typeface="標楷體" panose="03000509000000000000" pitchFamily="65" charset="-120"/>
                <a:ea typeface="標楷體" panose="03000509000000000000" pitchFamily="65" charset="-120"/>
              </a:rPr>
              <a:t>4</a:t>
            </a:r>
            <a:r>
              <a:rPr lang="zh-TW" altLang="en-US" sz="2400" b="1" dirty="0">
                <a:latin typeface="標楷體" panose="03000509000000000000" pitchFamily="65" charset="-120"/>
                <a:ea typeface="標楷體" panose="03000509000000000000" pitchFamily="65" charset="-120"/>
              </a:rPr>
              <a:t>樓 </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收件人：核保部</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大專實習生保險投保文件</a:t>
            </a:r>
            <a:r>
              <a:rPr lang="en-US" altLang="zh-TW" sz="2400" b="1" dirty="0">
                <a:latin typeface="標楷體" panose="03000509000000000000" pitchFamily="65" charset="-120"/>
                <a:ea typeface="標楷體" panose="03000509000000000000" pitchFamily="65" charset="-120"/>
              </a:rPr>
              <a:t>)</a:t>
            </a:r>
          </a:p>
          <a:p>
            <a:endParaRPr lang="en-US" altLang="zh-TW" sz="2000" b="1"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C1C25D83-215E-268E-A0A7-8E8551017E21}"/>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pic>
        <p:nvPicPr>
          <p:cNvPr id="5" name="圖片 4">
            <a:extLst>
              <a:ext uri="{FF2B5EF4-FFF2-40B4-BE49-F238E27FC236}">
                <a16:creationId xmlns:a16="http://schemas.microsoft.com/office/drawing/2014/main" id="{516E414B-0E3D-DF2B-E981-8FF99AC6AC99}"/>
              </a:ext>
            </a:extLst>
          </p:cNvPr>
          <p:cNvPicPr>
            <a:picLocks noChangeAspect="1"/>
          </p:cNvPicPr>
          <p:nvPr/>
        </p:nvPicPr>
        <p:blipFill>
          <a:blip r:embed="rId3"/>
          <a:stretch>
            <a:fillRect/>
          </a:stretch>
        </p:blipFill>
        <p:spPr>
          <a:xfrm>
            <a:off x="755576" y="5589240"/>
            <a:ext cx="5554296" cy="984885"/>
          </a:xfrm>
          <a:prstGeom prst="rect">
            <a:avLst/>
          </a:prstGeom>
        </p:spPr>
      </p:pic>
    </p:spTree>
    <p:extLst>
      <p:ext uri="{BB962C8B-B14F-4D97-AF65-F5344CB8AC3E}">
        <p14:creationId xmlns:p14="http://schemas.microsoft.com/office/powerpoint/2010/main" val="4283335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403648" y="2636912"/>
            <a:ext cx="7109639"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加退保文件填寫說明</a:t>
            </a:r>
          </a:p>
        </p:txBody>
      </p:sp>
    </p:spTree>
    <p:extLst>
      <p:ext uri="{BB962C8B-B14F-4D97-AF65-F5344CB8AC3E}">
        <p14:creationId xmlns:p14="http://schemas.microsoft.com/office/powerpoint/2010/main" val="3257430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9E4FE0E-2958-48BE-8861-6A51B184107F}"/>
              </a:ext>
            </a:extLst>
          </p:cNvPr>
          <p:cNvPicPr>
            <a:picLocks noChangeAspect="1"/>
          </p:cNvPicPr>
          <p:nvPr/>
        </p:nvPicPr>
        <p:blipFill>
          <a:blip r:embed="rId2"/>
          <a:stretch>
            <a:fillRect/>
          </a:stretch>
        </p:blipFill>
        <p:spPr>
          <a:xfrm>
            <a:off x="408994" y="1700808"/>
            <a:ext cx="8326012" cy="3762900"/>
          </a:xfrm>
          <a:prstGeom prst="rect">
            <a:avLst/>
          </a:prstGeom>
        </p:spPr>
      </p:pic>
      <p:sp>
        <p:nvSpPr>
          <p:cNvPr id="3" name="文字方塊 2">
            <a:extLst>
              <a:ext uri="{FF2B5EF4-FFF2-40B4-BE49-F238E27FC236}">
                <a16:creationId xmlns:a16="http://schemas.microsoft.com/office/drawing/2014/main" id="{345DE07C-0683-4DB5-93B4-8D3A6BDC551C}"/>
              </a:ext>
            </a:extLst>
          </p:cNvPr>
          <p:cNvSpPr txBox="1"/>
          <p:nvPr/>
        </p:nvSpPr>
        <p:spPr>
          <a:xfrm>
            <a:off x="1835696" y="562665"/>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Tree>
    <p:extLst>
      <p:ext uri="{BB962C8B-B14F-4D97-AF65-F5344CB8AC3E}">
        <p14:creationId xmlns:p14="http://schemas.microsoft.com/office/powerpoint/2010/main" val="182229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132574" y="488727"/>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7" name="矩形 12"/>
          <p:cNvSpPr>
            <a:spLocks noChangeArrowheads="1"/>
          </p:cNvSpPr>
          <p:nvPr/>
        </p:nvSpPr>
        <p:spPr bwMode="auto">
          <a:xfrm>
            <a:off x="611560" y="1268760"/>
            <a:ext cx="8135937"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zh-TW" altLang="en-US" b="1" dirty="0">
                <a:solidFill>
                  <a:srgbClr val="FF0000"/>
                </a:solidFill>
                <a:latin typeface="微軟正黑體" pitchFamily="34" charset="-120"/>
                <a:ea typeface="微軟正黑體" pitchFamily="34" charset="-120"/>
              </a:rPr>
              <a:t>保障範圍：</a:t>
            </a:r>
          </a:p>
          <a:p>
            <a:pPr>
              <a:defRPr/>
            </a:pPr>
            <a:r>
              <a:rPr lang="zh-TW" altLang="en-US" b="1" dirty="0">
                <a:latin typeface="微軟正黑體" pitchFamily="34" charset="-120"/>
                <a:ea typeface="微軟正黑體" pitchFamily="34" charset="-120"/>
              </a:rPr>
              <a:t>凡非因疾病所引起的外來突發事故。</a:t>
            </a:r>
            <a:r>
              <a:rPr lang="en-US" altLang="zh-TW" b="1" dirty="0">
                <a:solidFill>
                  <a:srgbClr val="FF0000"/>
                </a:solidFill>
                <a:latin typeface="微軟正黑體" pitchFamily="34" charset="-120"/>
                <a:ea typeface="微軟正黑體" pitchFamily="34" charset="-120"/>
              </a:rPr>
              <a:t>(</a:t>
            </a:r>
            <a:r>
              <a:rPr lang="zh-TW" altLang="en-US" b="1" dirty="0">
                <a:solidFill>
                  <a:srgbClr val="FF0000"/>
                </a:solidFill>
                <a:latin typeface="微軟正黑體" pitchFamily="34" charset="-120"/>
                <a:ea typeface="微軟正黑體" pitchFamily="34" charset="-120"/>
              </a:rPr>
              <a:t>承保</a:t>
            </a:r>
            <a:r>
              <a:rPr lang="en-US" altLang="zh-TW" b="1" dirty="0">
                <a:solidFill>
                  <a:srgbClr val="FF0000"/>
                </a:solidFill>
                <a:latin typeface="微軟正黑體" pitchFamily="34" charset="-120"/>
                <a:ea typeface="微軟正黑體" pitchFamily="34" charset="-120"/>
              </a:rPr>
              <a:t>24</a:t>
            </a:r>
            <a:r>
              <a:rPr lang="zh-TW" altLang="en-US" b="1" dirty="0">
                <a:solidFill>
                  <a:srgbClr val="FF0000"/>
                </a:solidFill>
                <a:latin typeface="微軟正黑體" pitchFamily="34" charset="-120"/>
                <a:ea typeface="微軟正黑體" pitchFamily="34" charset="-120"/>
              </a:rPr>
              <a:t>小時</a:t>
            </a:r>
            <a:r>
              <a:rPr lang="en-US" altLang="zh-TW" b="1" dirty="0">
                <a:solidFill>
                  <a:srgbClr val="FF0000"/>
                </a:solidFill>
                <a:latin typeface="微軟正黑體" pitchFamily="34" charset="-120"/>
                <a:ea typeface="微軟正黑體" pitchFamily="34" charset="-120"/>
              </a:rPr>
              <a:t>)</a:t>
            </a:r>
            <a:endParaRPr lang="zh-TW" altLang="en-US"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例如：交通意外等事故</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酒後駕車、自殺不予理賠</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endParaRPr lang="zh-TW" altLang="en-US" sz="1400" b="1" dirty="0">
              <a:solidFill>
                <a:srgbClr val="FF0000"/>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保障對象：</a:t>
            </a:r>
          </a:p>
          <a:p>
            <a:pPr>
              <a:defRPr/>
            </a:pPr>
            <a:r>
              <a:rPr lang="zh-TW" altLang="en-US" b="1" dirty="0">
                <a:latin typeface="微軟正黑體" pitchFamily="34" charset="-120"/>
                <a:ea typeface="微軟正黑體" pitchFamily="34" charset="-120"/>
              </a:rPr>
              <a:t>教育部所轄之各公、私立大專校院具有學籍之校外實習課程修習學生</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以記載於被保險人名冊內者為限</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endParaRPr lang="zh-TW" altLang="en-US" sz="1400" b="1" dirty="0">
              <a:solidFill>
                <a:srgbClr val="FF0000"/>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履約期間：</a:t>
            </a:r>
          </a:p>
          <a:p>
            <a:pPr>
              <a:defRPr/>
            </a:pPr>
            <a:r>
              <a:rPr lang="zh-TW" altLang="en-US" b="1" dirty="0">
                <a:latin typeface="微軟正黑體" pitchFamily="34" charset="-120"/>
                <a:ea typeface="微軟正黑體" pitchFamily="34" charset="-120"/>
              </a:rPr>
              <a:t>自</a:t>
            </a:r>
            <a:r>
              <a:rPr lang="en-US" altLang="zh-TW" b="1" dirty="0">
                <a:solidFill>
                  <a:srgbClr val="FF0000"/>
                </a:solidFill>
                <a:latin typeface="微軟正黑體" pitchFamily="34" charset="-120"/>
                <a:ea typeface="微軟正黑體" pitchFamily="34" charset="-120"/>
              </a:rPr>
              <a:t>115</a:t>
            </a:r>
            <a:r>
              <a:rPr lang="zh-TW" altLang="en-US" b="1" dirty="0">
                <a:solidFill>
                  <a:srgbClr val="FF0000"/>
                </a:solidFill>
                <a:latin typeface="微軟正黑體" pitchFamily="34" charset="-120"/>
                <a:ea typeface="微軟正黑體" pitchFamily="34" charset="-120"/>
              </a:rPr>
              <a:t>年</a:t>
            </a:r>
            <a:r>
              <a:rPr lang="en-US" altLang="zh-TW" b="1" dirty="0">
                <a:solidFill>
                  <a:srgbClr val="FF0000"/>
                </a:solidFill>
                <a:latin typeface="微軟正黑體" pitchFamily="34" charset="-120"/>
                <a:ea typeface="微軟正黑體" pitchFamily="34" charset="-120"/>
              </a:rPr>
              <a:t>08</a:t>
            </a:r>
            <a:r>
              <a:rPr lang="zh-TW" altLang="en-US" b="1" dirty="0">
                <a:solidFill>
                  <a:srgbClr val="FF0000"/>
                </a:solidFill>
                <a:latin typeface="微軟正黑體" pitchFamily="34" charset="-120"/>
                <a:ea typeface="微軟正黑體" pitchFamily="34" charset="-120"/>
              </a:rPr>
              <a:t>月</a:t>
            </a:r>
            <a:r>
              <a:rPr lang="en-US" altLang="zh-TW" b="1" dirty="0">
                <a:solidFill>
                  <a:srgbClr val="FF0000"/>
                </a:solidFill>
                <a:latin typeface="微軟正黑體" pitchFamily="34" charset="-120"/>
                <a:ea typeface="微軟正黑體" pitchFamily="34" charset="-120"/>
              </a:rPr>
              <a:t>01</a:t>
            </a:r>
            <a:r>
              <a:rPr lang="zh-TW" altLang="en-US" b="1" dirty="0">
                <a:solidFill>
                  <a:srgbClr val="FF0000"/>
                </a:solidFill>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00</a:t>
            </a:r>
            <a:r>
              <a:rPr lang="zh-TW" altLang="en-US" b="1" dirty="0">
                <a:solidFill>
                  <a:srgbClr val="FF0000"/>
                </a:solidFill>
                <a:latin typeface="微軟正黑體" pitchFamily="34" charset="-120"/>
                <a:ea typeface="微軟正黑體" pitchFamily="34" charset="-120"/>
              </a:rPr>
              <a:t>時</a:t>
            </a:r>
            <a:r>
              <a:rPr lang="zh-TW" altLang="en-US" b="1" dirty="0">
                <a:solidFill>
                  <a:srgbClr val="0000FF"/>
                </a:solidFill>
                <a:latin typeface="微軟正黑體" pitchFamily="34" charset="-120"/>
                <a:ea typeface="微軟正黑體" pitchFamily="34" charset="-120"/>
              </a:rPr>
              <a:t> </a:t>
            </a:r>
            <a:r>
              <a:rPr lang="zh-TW" altLang="en-US" b="1" dirty="0">
                <a:latin typeface="微軟正黑體" pitchFamily="34" charset="-120"/>
                <a:ea typeface="微軟正黑體" pitchFamily="34" charset="-120"/>
              </a:rPr>
              <a:t>至</a:t>
            </a:r>
            <a:r>
              <a:rPr lang="zh-TW" altLang="en-US" b="1" dirty="0">
                <a:solidFill>
                  <a:srgbClr val="FF0000"/>
                </a:solidFill>
                <a:latin typeface="微軟正黑體" pitchFamily="34" charset="-120"/>
                <a:ea typeface="微軟正黑體" pitchFamily="34" charset="-120"/>
              </a:rPr>
              <a:t> </a:t>
            </a:r>
            <a:r>
              <a:rPr lang="en-US" altLang="zh-TW" b="1" dirty="0">
                <a:solidFill>
                  <a:srgbClr val="FF0000"/>
                </a:solidFill>
                <a:latin typeface="微軟正黑體" pitchFamily="34" charset="-120"/>
                <a:ea typeface="微軟正黑體" pitchFamily="34" charset="-120"/>
              </a:rPr>
              <a:t>116</a:t>
            </a:r>
            <a:r>
              <a:rPr lang="zh-TW" altLang="en-US" b="1" dirty="0">
                <a:solidFill>
                  <a:srgbClr val="FF0000"/>
                </a:solidFill>
                <a:latin typeface="微軟正黑體" pitchFamily="34" charset="-120"/>
                <a:ea typeface="微軟正黑體" pitchFamily="34" charset="-120"/>
              </a:rPr>
              <a:t>年</a:t>
            </a:r>
            <a:r>
              <a:rPr lang="en-US" altLang="zh-TW" b="1" dirty="0">
                <a:solidFill>
                  <a:srgbClr val="FF0000"/>
                </a:solidFill>
                <a:latin typeface="微軟正黑體" pitchFamily="34" charset="-120"/>
                <a:ea typeface="微軟正黑體" pitchFamily="34" charset="-120"/>
              </a:rPr>
              <a:t>07</a:t>
            </a:r>
            <a:r>
              <a:rPr lang="zh-TW" altLang="en-US" b="1" dirty="0">
                <a:solidFill>
                  <a:srgbClr val="FF0000"/>
                </a:solidFill>
                <a:latin typeface="微軟正黑體" pitchFamily="34" charset="-120"/>
                <a:ea typeface="微軟正黑體" pitchFamily="34" charset="-120"/>
              </a:rPr>
              <a:t>月</a:t>
            </a:r>
            <a:r>
              <a:rPr lang="en-US" altLang="zh-TW" b="1" dirty="0">
                <a:solidFill>
                  <a:srgbClr val="FF0000"/>
                </a:solidFill>
                <a:latin typeface="微軟正黑體" pitchFamily="34" charset="-120"/>
                <a:ea typeface="微軟正黑體" pitchFamily="34" charset="-120"/>
              </a:rPr>
              <a:t>31</a:t>
            </a:r>
            <a:r>
              <a:rPr lang="zh-TW" altLang="en-US" b="1" dirty="0">
                <a:solidFill>
                  <a:srgbClr val="FF0000"/>
                </a:solidFill>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24</a:t>
            </a:r>
            <a:r>
              <a:rPr lang="zh-TW" altLang="en-US" b="1" dirty="0">
                <a:solidFill>
                  <a:srgbClr val="FF0000"/>
                </a:solidFill>
                <a:latin typeface="微軟正黑體" pitchFamily="34" charset="-120"/>
                <a:ea typeface="微軟正黑體" pitchFamily="34" charset="-120"/>
              </a:rPr>
              <a:t>時</a:t>
            </a:r>
            <a:r>
              <a:rPr lang="zh-TW" altLang="en-US" b="1" dirty="0">
                <a:latin typeface="微軟正黑體" pitchFamily="34" charset="-120"/>
                <a:ea typeface="微軟正黑體" pitchFamily="34" charset="-120"/>
              </a:rPr>
              <a:t>止。</a:t>
            </a:r>
            <a:endParaRPr lang="en-US" altLang="zh-TW" b="1" dirty="0">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保險期間：</a:t>
            </a:r>
          </a:p>
          <a:p>
            <a:pPr>
              <a:defRPr/>
            </a:pPr>
            <a:r>
              <a:rPr lang="zh-TW" altLang="en-US" b="1" dirty="0">
                <a:latin typeface="微軟正黑體" pitchFamily="34" charset="-120"/>
                <a:ea typeface="微軟正黑體" pitchFamily="34" charset="-120"/>
              </a:rPr>
              <a:t>可投保一年、</a:t>
            </a:r>
            <a:r>
              <a:rPr lang="en-US" altLang="zh-TW" b="1" dirty="0">
                <a:latin typeface="微軟正黑體" pitchFamily="34" charset="-120"/>
                <a:ea typeface="微軟正黑體" pitchFamily="34" charset="-120"/>
              </a:rPr>
              <a:t>11</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10</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9</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8</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7</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6</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5</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4</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3</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2</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a:t>
            </a:r>
            <a:r>
              <a:rPr lang="zh-TW" altLang="en-US" b="1" dirty="0">
                <a:solidFill>
                  <a:srgbClr val="FF0000"/>
                </a:solidFill>
                <a:latin typeface="微軟正黑體" pitchFamily="34" charset="-120"/>
                <a:ea typeface="微軟正黑體" pitchFamily="34" charset="-120"/>
              </a:rPr>
              <a:t>超過</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日不滿</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個月視為</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個月</a:t>
            </a:r>
            <a:r>
              <a:rPr lang="en-US" altLang="zh-TW" b="1" dirty="0">
                <a:solidFill>
                  <a:srgbClr val="FF0000"/>
                </a:solidFill>
                <a:latin typeface="微軟正黑體" pitchFamily="34" charset="-120"/>
                <a:ea typeface="微軟正黑體" pitchFamily="34" charset="-120"/>
              </a:rPr>
              <a:t>)</a:t>
            </a: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投保人數：</a:t>
            </a:r>
          </a:p>
          <a:p>
            <a:pPr>
              <a:defRPr/>
            </a:pPr>
            <a:r>
              <a:rPr lang="zh-TW" altLang="en-US" b="1" dirty="0">
                <a:latin typeface="微軟正黑體" pitchFamily="34" charset="-120"/>
                <a:ea typeface="微軟正黑體" pitchFamily="34" charset="-120"/>
              </a:rPr>
              <a:t>每張保單最低投保人數為</a:t>
            </a:r>
            <a:r>
              <a:rPr lang="en-US" altLang="zh-TW" b="1" dirty="0">
                <a:latin typeface="微軟正黑體" pitchFamily="34" charset="-120"/>
                <a:ea typeface="微軟正黑體" pitchFamily="34" charset="-120"/>
              </a:rPr>
              <a:t>5</a:t>
            </a:r>
            <a:r>
              <a:rPr lang="zh-TW" altLang="en-US" b="1" dirty="0">
                <a:latin typeface="微軟正黑體" pitchFamily="34" charset="-120"/>
                <a:ea typeface="微軟正黑體" pitchFamily="34" charset="-120"/>
              </a:rPr>
              <a:t>人。</a:t>
            </a:r>
            <a:endParaRPr lang="en-US" altLang="zh-TW" b="1" dirty="0">
              <a:latin typeface="微軟正黑體" pitchFamily="34" charset="-120"/>
              <a:ea typeface="微軟正黑體" pitchFamily="34" charset="-120"/>
            </a:endParaRPr>
          </a:p>
          <a:p>
            <a:pPr>
              <a:defRPr/>
            </a:pP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一律採記名入單，如需印製團體保險卡，請於要保書上載明。</a:t>
            </a:r>
            <a:r>
              <a:rPr lang="en-US" altLang="zh-TW" b="1" dirty="0">
                <a:latin typeface="微軟正黑體" pitchFamily="34" charset="-120"/>
                <a:ea typeface="微軟正黑體" pitchFamily="34" charset="-120"/>
              </a:rPr>
              <a:t>)</a:t>
            </a:r>
            <a:endParaRPr lang="zh-TW" altLang="en-US" b="1" dirty="0">
              <a:latin typeface="微軟正黑體" pitchFamily="34" charset="-120"/>
              <a:ea typeface="微軟正黑體" pitchFamily="34" charset="-120"/>
            </a:endParaRPr>
          </a:p>
        </p:txBody>
      </p:sp>
    </p:spTree>
    <p:extLst>
      <p:ext uri="{BB962C8B-B14F-4D97-AF65-F5344CB8AC3E}">
        <p14:creationId xmlns:p14="http://schemas.microsoft.com/office/powerpoint/2010/main" val="1857872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57E9E563-941B-29E2-280B-74BCF18E75C3}"/>
              </a:ext>
            </a:extLst>
          </p:cNvPr>
          <p:cNvPicPr>
            <a:picLocks noChangeAspect="1"/>
          </p:cNvPicPr>
          <p:nvPr/>
        </p:nvPicPr>
        <p:blipFill>
          <a:blip r:embed="rId2"/>
          <a:stretch>
            <a:fillRect/>
          </a:stretch>
        </p:blipFill>
        <p:spPr>
          <a:xfrm>
            <a:off x="323528" y="1124744"/>
            <a:ext cx="8712968" cy="5361399"/>
          </a:xfrm>
          <a:prstGeom prst="rect">
            <a:avLst/>
          </a:prstGeom>
        </p:spPr>
      </p:pic>
      <p:sp>
        <p:nvSpPr>
          <p:cNvPr id="5" name="文字方塊 4">
            <a:extLst>
              <a:ext uri="{FF2B5EF4-FFF2-40B4-BE49-F238E27FC236}">
                <a16:creationId xmlns:a16="http://schemas.microsoft.com/office/drawing/2014/main" id="{EAED9889-A669-108E-8E54-74DADF128FA3}"/>
              </a:ext>
            </a:extLst>
          </p:cNvPr>
          <p:cNvSpPr txBox="1"/>
          <p:nvPr/>
        </p:nvSpPr>
        <p:spPr>
          <a:xfrm>
            <a:off x="2771800" y="476672"/>
            <a:ext cx="3775393" cy="984885"/>
          </a:xfrm>
          <a:prstGeom prst="rect">
            <a:avLst/>
          </a:prstGeom>
          <a:noFill/>
        </p:spPr>
        <p:txBody>
          <a:bodyPr wrap="none" rtlCol="0">
            <a:spAutoFit/>
          </a:bodyPr>
          <a:lstStyle/>
          <a:p>
            <a:pPr algn="ct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加退保文件範例</a:t>
            </a:r>
          </a:p>
          <a:p>
            <a:pPr algn="ctr"/>
            <a:endParaRPr lang="zh-TW" altLang="en-US" dirty="0"/>
          </a:p>
        </p:txBody>
      </p:sp>
    </p:spTree>
    <p:extLst>
      <p:ext uri="{BB962C8B-B14F-4D97-AF65-F5344CB8AC3E}">
        <p14:creationId xmlns:p14="http://schemas.microsoft.com/office/powerpoint/2010/main" val="3226486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2756131-1A0F-447B-A396-42E56589C615}"/>
              </a:ext>
            </a:extLst>
          </p:cNvPr>
          <p:cNvSpPr txBox="1"/>
          <p:nvPr/>
        </p:nvSpPr>
        <p:spPr>
          <a:xfrm>
            <a:off x="1763688" y="548680"/>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
        <p:nvSpPr>
          <p:cNvPr id="7" name="文字方塊 6">
            <a:extLst>
              <a:ext uri="{FF2B5EF4-FFF2-40B4-BE49-F238E27FC236}">
                <a16:creationId xmlns:a16="http://schemas.microsoft.com/office/drawing/2014/main" id="{B761D791-3A11-4477-A393-4E2F476981C7}"/>
              </a:ext>
            </a:extLst>
          </p:cNvPr>
          <p:cNvSpPr txBox="1"/>
          <p:nvPr/>
        </p:nvSpPr>
        <p:spPr>
          <a:xfrm>
            <a:off x="143508" y="3429000"/>
            <a:ext cx="8856984" cy="3170099"/>
          </a:xfrm>
          <a:prstGeom prst="rect">
            <a:avLst/>
          </a:prstGeom>
          <a:noFill/>
        </p:spPr>
        <p:txBody>
          <a:bodyPr wrap="square" rtlCol="0">
            <a:spAutoFit/>
          </a:bodyPr>
          <a:lstStyle/>
          <a:p>
            <a:r>
              <a:rPr lang="en-US" altLang="zh-TW" sz="2000" dirty="0">
                <a:latin typeface="標楷體" panose="03000509000000000000" pitchFamily="65" charset="-120"/>
                <a:ea typeface="標楷體" panose="03000509000000000000" pitchFamily="65" charset="-120"/>
              </a:rPr>
              <a:t>1.</a:t>
            </a:r>
            <a:r>
              <a:rPr lang="zh-TW" altLang="en-US" sz="2000" dirty="0">
                <a:latin typeface="標楷體" panose="03000509000000000000" pitchFamily="65" charset="-120"/>
                <a:ea typeface="標楷體" panose="03000509000000000000" pitchFamily="65" charset="-120"/>
              </a:rPr>
              <a:t>每月份加保及退保請於</a:t>
            </a:r>
            <a:r>
              <a:rPr lang="zh-TW" altLang="en-US" sz="2000" b="1" u="sng" dirty="0">
                <a:solidFill>
                  <a:srgbClr val="FF0000"/>
                </a:solidFill>
                <a:latin typeface="標楷體" panose="03000509000000000000" pitchFamily="65" charset="-120"/>
                <a:ea typeface="標楷體" panose="03000509000000000000" pitchFamily="65" charset="-120"/>
              </a:rPr>
              <a:t>次月</a:t>
            </a:r>
            <a:r>
              <a:rPr lang="en-US" altLang="zh-TW" sz="2000" b="1" u="sng" dirty="0">
                <a:solidFill>
                  <a:srgbClr val="FF0000"/>
                </a:solidFill>
                <a:latin typeface="標楷體" panose="03000509000000000000" pitchFamily="65" charset="-120"/>
                <a:ea typeface="標楷體" panose="03000509000000000000" pitchFamily="65" charset="-120"/>
              </a:rPr>
              <a:t>10</a:t>
            </a:r>
            <a:r>
              <a:rPr lang="zh-TW" altLang="en-US" sz="2000" b="1" u="sng" dirty="0">
                <a:solidFill>
                  <a:srgbClr val="FF0000"/>
                </a:solidFill>
                <a:latin typeface="標楷體" panose="03000509000000000000" pitchFamily="65" charset="-120"/>
                <a:ea typeface="標楷體" panose="03000509000000000000" pitchFamily="65" charset="-120"/>
              </a:rPr>
              <a:t>日前</a:t>
            </a:r>
            <a:r>
              <a:rPr lang="zh-TW" altLang="en-US" sz="2000" dirty="0">
                <a:latin typeface="標楷體" panose="03000509000000000000" pitchFamily="65" charset="-120"/>
                <a:ea typeface="標楷體" panose="03000509000000000000" pitchFamily="65" charset="-120"/>
              </a:rPr>
              <a:t>送件至指定受理信箱。</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2.</a:t>
            </a:r>
            <a:r>
              <a:rPr lang="zh-TW" altLang="en-US" sz="2000" dirty="0">
                <a:solidFill>
                  <a:srgbClr val="0000FF"/>
                </a:solidFill>
                <a:latin typeface="標楷體" panose="03000509000000000000" pitchFamily="65" charset="-120"/>
                <a:ea typeface="標楷體" panose="03000509000000000000" pitchFamily="65" charset="-120"/>
              </a:rPr>
              <a:t>保單號碼</a:t>
            </a:r>
            <a:r>
              <a:rPr lang="zh-TW" altLang="en-US" sz="2000" dirty="0">
                <a:latin typeface="標楷體" panose="03000509000000000000" pitchFamily="65" charset="-120"/>
                <a:ea typeface="標楷體" panose="03000509000000000000" pitchFamily="65" charset="-120"/>
              </a:rPr>
              <a:t>、</a:t>
            </a:r>
            <a:r>
              <a:rPr lang="zh-TW" altLang="en-US" sz="2000" dirty="0">
                <a:solidFill>
                  <a:srgbClr val="0000FF"/>
                </a:solidFill>
                <a:latin typeface="標楷體" panose="03000509000000000000" pitchFamily="65" charset="-120"/>
                <a:ea typeface="標楷體" panose="03000509000000000000" pitchFamily="65" charset="-120"/>
              </a:rPr>
              <a:t>要保單位</a:t>
            </a:r>
            <a:r>
              <a:rPr lang="zh-TW" altLang="en-US" sz="2000" dirty="0">
                <a:latin typeface="標楷體" panose="03000509000000000000" pitchFamily="65" charset="-120"/>
                <a:ea typeface="標楷體" panose="03000509000000000000" pitchFamily="65" charset="-120"/>
              </a:rPr>
              <a:t>、學生基本資料、投保方案請務必填寫。</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3.</a:t>
            </a:r>
            <a:r>
              <a:rPr lang="zh-TW" altLang="en-US" sz="2000" dirty="0">
                <a:latin typeface="標楷體" panose="03000509000000000000" pitchFamily="65" charset="-120"/>
                <a:ea typeface="標楷體" panose="03000509000000000000" pitchFamily="65" charset="-120"/>
              </a:rPr>
              <a:t>加保人員請填寫於</a:t>
            </a:r>
            <a:r>
              <a:rPr lang="zh-TW" altLang="en-US" sz="2000" b="1" u="sng" dirty="0">
                <a:solidFill>
                  <a:srgbClr val="FF0000"/>
                </a:solidFill>
                <a:latin typeface="標楷體" panose="03000509000000000000" pitchFamily="65" charset="-120"/>
                <a:ea typeface="標楷體" panose="03000509000000000000" pitchFamily="65" charset="-120"/>
              </a:rPr>
              <a:t>轉入日期</a:t>
            </a:r>
            <a:r>
              <a:rPr lang="zh-TW" altLang="en-US" sz="2000" dirty="0">
                <a:latin typeface="標楷體" panose="03000509000000000000" pitchFamily="65" charset="-120"/>
                <a:ea typeface="標楷體" panose="03000509000000000000" pitchFamily="65" charset="-120"/>
              </a:rPr>
              <a:t>欄位，並以</a:t>
            </a:r>
            <a:r>
              <a:rPr lang="zh-TW" altLang="en-US" sz="2000" b="1" u="sng" dirty="0">
                <a:solidFill>
                  <a:srgbClr val="FF0000"/>
                </a:solidFill>
                <a:latin typeface="標楷體" panose="03000509000000000000" pitchFamily="65" charset="-120"/>
                <a:ea typeface="標楷體" panose="03000509000000000000" pitchFamily="65" charset="-120"/>
              </a:rPr>
              <a:t>加保當月</a:t>
            </a:r>
            <a:r>
              <a:rPr lang="zh-TW" altLang="en-US" sz="2000" dirty="0">
                <a:latin typeface="標楷體" panose="03000509000000000000" pitchFamily="65" charset="-120"/>
                <a:ea typeface="標楷體" panose="03000509000000000000" pitchFamily="65" charset="-120"/>
              </a:rPr>
              <a:t>計算應收保險費。</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退保人員請填寫於</a:t>
            </a:r>
            <a:r>
              <a:rPr lang="zh-TW" altLang="en-US" sz="2000" b="1" u="sng" dirty="0">
                <a:solidFill>
                  <a:srgbClr val="FF0000"/>
                </a:solidFill>
                <a:latin typeface="標楷體" panose="03000509000000000000" pitchFamily="65" charset="-120"/>
                <a:ea typeface="標楷體" panose="03000509000000000000" pitchFamily="65" charset="-120"/>
              </a:rPr>
              <a:t>喪失學籍日期</a:t>
            </a:r>
            <a:r>
              <a:rPr lang="zh-TW" altLang="en-US" sz="2000" dirty="0">
                <a:latin typeface="標楷體" panose="03000509000000000000" pitchFamily="65" charset="-120"/>
                <a:ea typeface="標楷體" panose="03000509000000000000" pitchFamily="65" charset="-120"/>
              </a:rPr>
              <a:t>欄位，並以</a:t>
            </a:r>
            <a:r>
              <a:rPr lang="zh-TW" altLang="en-US" sz="2000" b="1" u="sng" dirty="0">
                <a:solidFill>
                  <a:srgbClr val="FF0000"/>
                </a:solidFill>
                <a:latin typeface="標楷體" panose="03000509000000000000" pitchFamily="65" charset="-120"/>
                <a:ea typeface="標楷體" panose="03000509000000000000" pitchFamily="65" charset="-120"/>
              </a:rPr>
              <a:t>喪失學籍日次月</a:t>
            </a:r>
            <a:r>
              <a:rPr lang="zh-TW" altLang="en-US" sz="2000" dirty="0">
                <a:latin typeface="標楷體" panose="03000509000000000000" pitchFamily="65" charset="-120"/>
                <a:ea typeface="標楷體" panose="03000509000000000000" pitchFamily="65" charset="-120"/>
              </a:rPr>
              <a:t>計算應退保險費。</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例如：</a:t>
            </a:r>
            <a:r>
              <a:rPr lang="en-US" altLang="zh-TW" sz="2000" dirty="0">
                <a:latin typeface="標楷體" panose="03000509000000000000" pitchFamily="65" charset="-120"/>
                <a:ea typeface="標楷體" panose="03000509000000000000" pitchFamily="65" charset="-120"/>
              </a:rPr>
              <a:t>115</a:t>
            </a:r>
            <a:r>
              <a:rPr lang="zh-TW" altLang="en-US" sz="2000" dirty="0">
                <a:latin typeface="標楷體" panose="03000509000000000000" pitchFamily="65" charset="-120"/>
                <a:ea typeface="標楷體" panose="03000509000000000000" pitchFamily="65" charset="-120"/>
              </a:rPr>
              <a:t>年</a:t>
            </a:r>
            <a:r>
              <a:rPr lang="en-US" altLang="zh-TW" sz="2000" dirty="0">
                <a:latin typeface="標楷體" panose="03000509000000000000" pitchFamily="65" charset="-120"/>
                <a:ea typeface="標楷體" panose="03000509000000000000" pitchFamily="65" charset="-120"/>
              </a:rPr>
              <a:t>10</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01</a:t>
            </a:r>
            <a:r>
              <a:rPr lang="zh-TW" altLang="en-US" sz="2000" dirty="0">
                <a:latin typeface="標楷體" panose="03000509000000000000" pitchFamily="65" charset="-120"/>
                <a:ea typeface="標楷體" panose="03000509000000000000" pitchFamily="65" charset="-120"/>
              </a:rPr>
              <a:t>日</a:t>
            </a:r>
            <a:r>
              <a:rPr lang="en-US" altLang="zh-TW" sz="2000" dirty="0">
                <a:latin typeface="標楷體" panose="03000509000000000000" pitchFamily="65" charset="-120"/>
                <a:ea typeface="標楷體" panose="03000509000000000000" pitchFamily="65" charset="-120"/>
              </a:rPr>
              <a:t>(24)</a:t>
            </a:r>
            <a:r>
              <a:rPr lang="zh-TW" altLang="en-US" sz="2000" dirty="0">
                <a:latin typeface="標楷體" panose="03000509000000000000" pitchFamily="65" charset="-120"/>
                <a:ea typeface="標楷體" panose="03000509000000000000" pitchFamily="65" charset="-120"/>
              </a:rPr>
              <a:t>喪失學籍，退保以</a:t>
            </a:r>
            <a:r>
              <a:rPr lang="en-US" altLang="zh-TW" sz="2000" dirty="0">
                <a:latin typeface="標楷體" panose="03000509000000000000" pitchFamily="65" charset="-120"/>
                <a:ea typeface="標楷體" panose="03000509000000000000" pitchFamily="65" charset="-120"/>
              </a:rPr>
              <a:t>115</a:t>
            </a:r>
            <a:r>
              <a:rPr lang="zh-TW" altLang="en-US" sz="2000" dirty="0">
                <a:latin typeface="標楷體" panose="03000509000000000000" pitchFamily="65" charset="-120"/>
                <a:ea typeface="標楷體" panose="03000509000000000000" pitchFamily="65" charset="-120"/>
              </a:rPr>
              <a:t>年</a:t>
            </a:r>
            <a:r>
              <a:rPr lang="en-US" altLang="zh-TW" sz="2000" dirty="0">
                <a:latin typeface="標楷體" panose="03000509000000000000" pitchFamily="65" charset="-120"/>
                <a:ea typeface="標楷體" panose="03000509000000000000" pitchFamily="65" charset="-120"/>
              </a:rPr>
              <a:t>10</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31</a:t>
            </a:r>
            <a:r>
              <a:rPr lang="zh-TW" altLang="en-US" sz="2000" dirty="0">
                <a:latin typeface="標楷體" panose="03000509000000000000" pitchFamily="65" charset="-120"/>
                <a:ea typeface="標楷體" panose="03000509000000000000" pitchFamily="65" charset="-120"/>
              </a:rPr>
              <a:t>日</a:t>
            </a:r>
            <a:r>
              <a:rPr lang="en-US" altLang="zh-TW" sz="2000" dirty="0">
                <a:latin typeface="標楷體" panose="03000509000000000000" pitchFamily="65" charset="-120"/>
                <a:ea typeface="標楷體" panose="03000509000000000000" pitchFamily="65" charset="-120"/>
              </a:rPr>
              <a:t>(24)</a:t>
            </a:r>
            <a:r>
              <a:rPr lang="zh-TW" altLang="en-US" sz="2000" dirty="0">
                <a:latin typeface="標楷體" panose="03000509000000000000" pitchFamily="65" charset="-120"/>
                <a:ea typeface="標楷體" panose="03000509000000000000" pitchFamily="65" charset="-120"/>
              </a:rPr>
              <a:t>起計算。</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例如：</a:t>
            </a:r>
            <a:r>
              <a:rPr lang="en-US" altLang="zh-TW" sz="2000" dirty="0">
                <a:latin typeface="標楷體" panose="03000509000000000000" pitchFamily="65" charset="-120"/>
                <a:ea typeface="標楷體" panose="03000509000000000000" pitchFamily="65" charset="-120"/>
              </a:rPr>
              <a:t>115</a:t>
            </a:r>
            <a:r>
              <a:rPr lang="zh-TW" altLang="en-US" sz="2000" dirty="0">
                <a:latin typeface="標楷體" panose="03000509000000000000" pitchFamily="65" charset="-120"/>
                <a:ea typeface="標楷體" panose="03000509000000000000" pitchFamily="65" charset="-120"/>
              </a:rPr>
              <a:t>年</a:t>
            </a:r>
            <a:r>
              <a:rPr lang="en-US" altLang="zh-TW" sz="2000" dirty="0">
                <a:latin typeface="標楷體" panose="03000509000000000000" pitchFamily="65" charset="-120"/>
                <a:ea typeface="標楷體" panose="03000509000000000000" pitchFamily="65" charset="-120"/>
              </a:rPr>
              <a:t>08</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31</a:t>
            </a:r>
            <a:r>
              <a:rPr lang="zh-TW" altLang="en-US" sz="2000" dirty="0">
                <a:latin typeface="標楷體" panose="03000509000000000000" pitchFamily="65" charset="-120"/>
                <a:ea typeface="標楷體" panose="03000509000000000000" pitchFamily="65" charset="-120"/>
              </a:rPr>
              <a:t>日</a:t>
            </a:r>
            <a:r>
              <a:rPr lang="en-US" altLang="zh-TW" sz="2000" dirty="0">
                <a:latin typeface="標楷體" panose="03000509000000000000" pitchFamily="65" charset="-120"/>
                <a:ea typeface="標楷體" panose="03000509000000000000" pitchFamily="65" charset="-120"/>
              </a:rPr>
              <a:t>(24)</a:t>
            </a:r>
            <a:r>
              <a:rPr lang="zh-TW" altLang="en-US" sz="2000" dirty="0">
                <a:latin typeface="標楷體" panose="03000509000000000000" pitchFamily="65" charset="-120"/>
                <a:ea typeface="標楷體" panose="03000509000000000000" pitchFamily="65" charset="-120"/>
              </a:rPr>
              <a:t>喪失學籍，退保以</a:t>
            </a:r>
            <a:r>
              <a:rPr lang="en-US" altLang="zh-TW" sz="2000" dirty="0">
                <a:latin typeface="標楷體" panose="03000509000000000000" pitchFamily="65" charset="-120"/>
                <a:ea typeface="標楷體" panose="03000509000000000000" pitchFamily="65" charset="-120"/>
              </a:rPr>
              <a:t>115</a:t>
            </a:r>
            <a:r>
              <a:rPr lang="zh-TW" altLang="en-US" sz="2000" dirty="0">
                <a:latin typeface="標楷體" panose="03000509000000000000" pitchFamily="65" charset="-120"/>
                <a:ea typeface="標楷體" panose="03000509000000000000" pitchFamily="65" charset="-120"/>
              </a:rPr>
              <a:t>年</a:t>
            </a:r>
            <a:r>
              <a:rPr lang="en-US" altLang="zh-TW" sz="2000" dirty="0">
                <a:latin typeface="標楷體" panose="03000509000000000000" pitchFamily="65" charset="-120"/>
                <a:ea typeface="標楷體" panose="03000509000000000000" pitchFamily="65" charset="-120"/>
              </a:rPr>
              <a:t>08</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31</a:t>
            </a:r>
            <a:r>
              <a:rPr lang="zh-TW" altLang="en-US" sz="2000" dirty="0">
                <a:latin typeface="標楷體" panose="03000509000000000000" pitchFamily="65" charset="-120"/>
                <a:ea typeface="標楷體" panose="03000509000000000000" pitchFamily="65" charset="-120"/>
              </a:rPr>
              <a:t>日</a:t>
            </a:r>
            <a:r>
              <a:rPr lang="en-US" altLang="zh-TW" sz="2000" dirty="0">
                <a:latin typeface="標楷體" panose="03000509000000000000" pitchFamily="65" charset="-120"/>
                <a:ea typeface="標楷體" panose="03000509000000000000" pitchFamily="65" charset="-120"/>
              </a:rPr>
              <a:t>(24)</a:t>
            </a:r>
            <a:r>
              <a:rPr lang="zh-TW" altLang="en-US" sz="2000" dirty="0">
                <a:latin typeface="標楷體" panose="03000509000000000000" pitchFamily="65" charset="-120"/>
                <a:ea typeface="標楷體" panose="03000509000000000000" pitchFamily="65" charset="-120"/>
              </a:rPr>
              <a:t>起計算。</a:t>
            </a:r>
            <a:endParaRPr lang="en-US" altLang="zh-TW" sz="2000" dirty="0">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*投保完成後，本公司會提供保險單，請依保險單所載之保單號碼及要保單位名稱辦理加退保作業。</a:t>
            </a:r>
            <a:endParaRPr lang="en-US" altLang="zh-TW" sz="2000" dirty="0">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a16="http://schemas.microsoft.com/office/drawing/2014/main" id="{C78F5A04-93BD-362F-C63B-855177A4DE5F}"/>
              </a:ext>
            </a:extLst>
          </p:cNvPr>
          <p:cNvPicPr>
            <a:picLocks noChangeAspect="1"/>
          </p:cNvPicPr>
          <p:nvPr/>
        </p:nvPicPr>
        <p:blipFill>
          <a:blip r:embed="rId2"/>
          <a:stretch>
            <a:fillRect/>
          </a:stretch>
        </p:blipFill>
        <p:spPr>
          <a:xfrm>
            <a:off x="971600" y="1255984"/>
            <a:ext cx="6912768" cy="2088232"/>
          </a:xfrm>
          <a:prstGeom prst="rect">
            <a:avLst/>
          </a:prstGeom>
        </p:spPr>
      </p:pic>
    </p:spTree>
    <p:extLst>
      <p:ext uri="{BB962C8B-B14F-4D97-AF65-F5344CB8AC3E}">
        <p14:creationId xmlns:p14="http://schemas.microsoft.com/office/powerpoint/2010/main" val="2811430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2756131-1A0F-447B-A396-42E56589C615}"/>
              </a:ext>
            </a:extLst>
          </p:cNvPr>
          <p:cNvSpPr txBox="1"/>
          <p:nvPr/>
        </p:nvSpPr>
        <p:spPr>
          <a:xfrm>
            <a:off x="1763688" y="116632"/>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
        <p:nvSpPr>
          <p:cNvPr id="7" name="文字方塊 6">
            <a:extLst>
              <a:ext uri="{FF2B5EF4-FFF2-40B4-BE49-F238E27FC236}">
                <a16:creationId xmlns:a16="http://schemas.microsoft.com/office/drawing/2014/main" id="{B761D791-3A11-4477-A393-4E2F476981C7}"/>
              </a:ext>
            </a:extLst>
          </p:cNvPr>
          <p:cNvSpPr txBox="1"/>
          <p:nvPr/>
        </p:nvSpPr>
        <p:spPr>
          <a:xfrm>
            <a:off x="33256" y="3933056"/>
            <a:ext cx="9075247" cy="2246769"/>
          </a:xfrm>
          <a:prstGeom prst="rect">
            <a:avLst/>
          </a:prstGeom>
          <a:noFill/>
        </p:spPr>
        <p:txBody>
          <a:bodyPr wrap="square" rtlCol="0">
            <a:spAutoFit/>
          </a:bodyPr>
          <a:lstStyle/>
          <a:p>
            <a:r>
              <a:rPr lang="en-US" altLang="zh-TW" sz="2000" dirty="0">
                <a:latin typeface="標楷體" panose="03000509000000000000" pitchFamily="65" charset="-120"/>
                <a:ea typeface="標楷體" panose="03000509000000000000" pitchFamily="65" charset="-120"/>
              </a:rPr>
              <a:t>1.</a:t>
            </a:r>
            <a:r>
              <a:rPr lang="zh-TW" altLang="en-US" sz="2000" dirty="0">
                <a:latin typeface="標楷體" panose="03000509000000000000" pitchFamily="65" charset="-120"/>
                <a:ea typeface="標楷體" panose="03000509000000000000" pitchFamily="65" charset="-120"/>
              </a:rPr>
              <a:t>若有退費請提供匯款帳戶及影本。</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2.</a:t>
            </a:r>
            <a:r>
              <a:rPr lang="zh-TW" altLang="en-US" sz="2000" dirty="0">
                <a:latin typeface="標楷體" panose="03000509000000000000" pitchFamily="65" charset="-120"/>
                <a:ea typeface="標楷體" panose="03000509000000000000" pitchFamily="65" charset="-120"/>
              </a:rPr>
              <a:t>請蓋學校關防章，且需與投保時蓋的章一致。</a:t>
            </a:r>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r>
              <a:rPr lang="zh-TW" altLang="en-US" sz="1400" b="1" dirty="0">
                <a:solidFill>
                  <a:schemeClr val="bg1">
                    <a:lumMod val="50000"/>
                  </a:schemeClr>
                </a:solidFill>
                <a:latin typeface="標楷體" panose="03000509000000000000" pitchFamily="65" charset="-120"/>
                <a:ea typeface="標楷體" panose="03000509000000000000" pitchFamily="65" charset="-120"/>
              </a:rPr>
              <a:t>如非經校級單位用印，應符合授權程序</a:t>
            </a:r>
            <a:r>
              <a:rPr lang="en-US" altLang="zh-TW" sz="1400" b="1" dirty="0">
                <a:solidFill>
                  <a:schemeClr val="bg1">
                    <a:lumMod val="50000"/>
                  </a:schemeClr>
                </a:solidFill>
                <a:latin typeface="標楷體" panose="03000509000000000000" pitchFamily="65" charset="-120"/>
                <a:ea typeface="標楷體" panose="03000509000000000000" pitchFamily="65" charset="-120"/>
              </a:rPr>
              <a:t>)</a:t>
            </a:r>
            <a:endParaRPr lang="zh-TW" altLang="en-US" sz="1400" b="1"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3.</a:t>
            </a:r>
            <a:r>
              <a:rPr lang="zh-TW" altLang="en-US" sz="2000" dirty="0">
                <a:latin typeface="標楷體" panose="03000509000000000000" pitchFamily="65" charset="-120"/>
                <a:ea typeface="標楷體" panose="03000509000000000000" pitchFamily="65" charset="-120"/>
              </a:rPr>
              <a:t>請蓋校長章，且需與投保時蓋的章一致。</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聯絡人資訊請填寫。</a:t>
            </a:r>
            <a:endParaRPr lang="en-US" altLang="zh-TW" sz="2000" dirty="0">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a:p>
            <a:r>
              <a:rPr lang="zh-TW" altLang="en-US" sz="2000" b="1" u="sng" dirty="0">
                <a:latin typeface="標楷體" panose="03000509000000000000" pitchFamily="65" charset="-120"/>
                <a:ea typeface="標楷體" panose="03000509000000000000" pitchFamily="65" charset="-120"/>
              </a:rPr>
              <a:t>*填寫及用印完成後，請將</a:t>
            </a:r>
            <a:r>
              <a:rPr lang="zh-TW" altLang="en-US" sz="2000" b="1" u="sng" dirty="0">
                <a:solidFill>
                  <a:srgbClr val="FF0000"/>
                </a:solidFill>
                <a:latin typeface="標楷體" panose="03000509000000000000" pitchFamily="65" charset="-120"/>
                <a:ea typeface="標楷體" panose="03000509000000000000" pitchFamily="65" charset="-120"/>
              </a:rPr>
              <a:t>掃描檔及電子檔</a:t>
            </a:r>
            <a:r>
              <a:rPr lang="zh-TW" altLang="en-US" sz="2000" b="1" u="sng" dirty="0">
                <a:latin typeface="標楷體" panose="03000509000000000000" pitchFamily="65" charset="-120"/>
                <a:ea typeface="標楷體" panose="03000509000000000000" pitchFamily="65" charset="-120"/>
              </a:rPr>
              <a:t>一並寄至受理信箱</a:t>
            </a:r>
            <a:r>
              <a:rPr lang="zh-TW" altLang="en-US" sz="2000" b="1" dirty="0">
                <a:latin typeface="標楷體" panose="03000509000000000000" pitchFamily="65" charset="-120"/>
                <a:ea typeface="標楷體" panose="03000509000000000000" pitchFamily="65" charset="-120"/>
              </a:rPr>
              <a:t>，需收正本文件</a:t>
            </a:r>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受理信箱</a:t>
            </a:r>
            <a:r>
              <a:rPr lang="en-US" altLang="zh-TW" sz="2000" b="1" dirty="0">
                <a:latin typeface="標楷體" panose="03000509000000000000" pitchFamily="65" charset="-120"/>
                <a:ea typeface="標楷體" panose="03000509000000000000" pitchFamily="65" charset="-120"/>
              </a:rPr>
              <a:t>:</a:t>
            </a:r>
            <a:r>
              <a:rPr lang="en-US" altLang="zh-TW" sz="2000" b="1" dirty="0">
                <a:solidFill>
                  <a:srgbClr val="FF0000"/>
                </a:solidFill>
                <a:latin typeface="標楷體" panose="03000509000000000000" pitchFamily="65" charset="-120"/>
                <a:ea typeface="標楷體" panose="03000509000000000000" pitchFamily="65" charset="-120"/>
              </a:rPr>
              <a:t>skiad5@skinsurance.com.tw</a:t>
            </a:r>
            <a:endParaRPr lang="zh-TW" altLang="en-US" sz="2000" b="1" dirty="0">
              <a:solidFill>
                <a:srgbClr val="FF0000"/>
              </a:solidFill>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5B405D0B-AA21-6856-45AD-E706C98CE61C}"/>
              </a:ext>
            </a:extLst>
          </p:cNvPr>
          <p:cNvPicPr>
            <a:picLocks noChangeAspect="1"/>
          </p:cNvPicPr>
          <p:nvPr/>
        </p:nvPicPr>
        <p:blipFill>
          <a:blip r:embed="rId2"/>
          <a:stretch>
            <a:fillRect/>
          </a:stretch>
        </p:blipFill>
        <p:spPr>
          <a:xfrm>
            <a:off x="107504" y="1281343"/>
            <a:ext cx="8571192" cy="2651713"/>
          </a:xfrm>
          <a:prstGeom prst="rect">
            <a:avLst/>
          </a:prstGeom>
        </p:spPr>
      </p:pic>
    </p:spTree>
    <p:extLst>
      <p:ext uri="{BB962C8B-B14F-4D97-AF65-F5344CB8AC3E}">
        <p14:creationId xmlns:p14="http://schemas.microsoft.com/office/powerpoint/2010/main" val="3779428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2756131-1A0F-447B-A396-42E56589C615}"/>
              </a:ext>
            </a:extLst>
          </p:cNvPr>
          <p:cNvSpPr txBox="1"/>
          <p:nvPr/>
        </p:nvSpPr>
        <p:spPr>
          <a:xfrm>
            <a:off x="1763688" y="116632"/>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
        <p:nvSpPr>
          <p:cNvPr id="2" name="文字方塊 1">
            <a:extLst>
              <a:ext uri="{FF2B5EF4-FFF2-40B4-BE49-F238E27FC236}">
                <a16:creationId xmlns:a16="http://schemas.microsoft.com/office/drawing/2014/main" id="{882710F7-4777-1609-5005-C655A34392C7}"/>
              </a:ext>
            </a:extLst>
          </p:cNvPr>
          <p:cNvSpPr txBox="1"/>
          <p:nvPr/>
        </p:nvSpPr>
        <p:spPr>
          <a:xfrm>
            <a:off x="215516" y="1197620"/>
            <a:ext cx="8892480" cy="4093428"/>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1.</a:t>
            </a:r>
            <a:r>
              <a:rPr lang="zh-TW" altLang="en-US" sz="2400" b="1" dirty="0">
                <a:latin typeface="標楷體" panose="03000509000000000000" pitchFamily="65" charset="-120"/>
                <a:ea typeface="標楷體" panose="03000509000000000000" pitchFamily="65" charset="-120"/>
              </a:rPr>
              <a:t>請至官網閱讀公告並下載最新版本文件，勿使用舊版本。</a:t>
            </a:r>
            <a:endParaRPr lang="en-US" altLang="zh-TW" sz="2400" b="1" dirty="0">
              <a:latin typeface="標楷體" panose="03000509000000000000" pitchFamily="65" charset="-120"/>
              <a:ea typeface="標楷體" panose="03000509000000000000" pitchFamily="65" charset="-120"/>
            </a:endParaRPr>
          </a:p>
          <a:p>
            <a:endParaRPr lang="en-US" altLang="zh-TW" sz="2400" b="1"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2.</a:t>
            </a:r>
            <a:r>
              <a:rPr lang="zh-TW" altLang="en-US" sz="2400" b="1" dirty="0">
                <a:latin typeface="標楷體" panose="03000509000000000000" pitchFamily="65" charset="-120"/>
                <a:ea typeface="標楷體" panose="03000509000000000000" pitchFamily="65" charset="-120"/>
              </a:rPr>
              <a:t>填寫完畢後務必</a:t>
            </a:r>
            <a:r>
              <a:rPr lang="zh-TW" altLang="en-US" sz="2400" b="1" dirty="0">
                <a:solidFill>
                  <a:srgbClr val="FF0000"/>
                </a:solidFill>
                <a:latin typeface="標楷體" panose="03000509000000000000" pitchFamily="65" charset="-120"/>
                <a:ea typeface="標楷體" panose="03000509000000000000" pitchFamily="65" charset="-120"/>
              </a:rPr>
              <a:t>用印</a:t>
            </a:r>
            <a:r>
              <a:rPr lang="zh-TW" altLang="en-US" sz="2400" b="1" dirty="0">
                <a:latin typeface="標楷體" panose="03000509000000000000" pitchFamily="65" charset="-120"/>
                <a:ea typeface="標楷體" panose="03000509000000000000" pitchFamily="65" charset="-120"/>
              </a:rPr>
              <a:t>，未用印者謝絕受理。</a:t>
            </a:r>
            <a:endParaRPr lang="en-US" altLang="zh-TW" sz="2400" b="1" dirty="0">
              <a:latin typeface="標楷體" panose="03000509000000000000" pitchFamily="65" charset="-120"/>
              <a:ea typeface="標楷體" panose="03000509000000000000" pitchFamily="65" charset="-120"/>
            </a:endParaRPr>
          </a:p>
          <a:p>
            <a:endParaRPr lang="en-US" altLang="zh-TW" sz="2400" b="1"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3.</a:t>
            </a:r>
            <a:r>
              <a:rPr lang="zh-TW" altLang="en-US" sz="2400" b="1" dirty="0">
                <a:latin typeface="標楷體" panose="03000509000000000000" pitchFamily="65" charset="-120"/>
                <a:ea typeface="標楷體" panose="03000509000000000000" pitchFamily="65" charset="-120"/>
              </a:rPr>
              <a:t>將掃描檔及名冊電子檔寄至：</a:t>
            </a:r>
            <a:r>
              <a:rPr lang="en-US" altLang="zh-TW" sz="2400" b="1" u="sng" dirty="0">
                <a:latin typeface="標楷體" panose="03000509000000000000" pitchFamily="65" charset="-120"/>
                <a:ea typeface="標楷體" panose="03000509000000000000" pitchFamily="65" charset="-120"/>
                <a:hlinkClick r:id="rId2"/>
              </a:rPr>
              <a:t>skiad5@skinsurance.com.tw</a:t>
            </a:r>
            <a:endParaRPr lang="en-US" altLang="zh-TW" sz="2400" b="1" u="sng" dirty="0">
              <a:latin typeface="標楷體" panose="03000509000000000000" pitchFamily="65" charset="-120"/>
              <a:ea typeface="標楷體" panose="03000509000000000000" pitchFamily="65" charset="-120"/>
            </a:endParaRPr>
          </a:p>
          <a:p>
            <a:endParaRPr lang="en-US" altLang="zh-TW" sz="2400" b="1" u="sng" dirty="0">
              <a:latin typeface="標楷體" panose="03000509000000000000" pitchFamily="65" charset="-120"/>
              <a:ea typeface="標楷體" panose="03000509000000000000" pitchFamily="65" charset="-120"/>
            </a:endParaRPr>
          </a:p>
          <a:p>
            <a:r>
              <a:rPr lang="en-US" altLang="zh-TW" sz="2400" b="1" dirty="0">
                <a:latin typeface="標楷體" panose="03000509000000000000" pitchFamily="65" charset="-120"/>
                <a:ea typeface="標楷體" panose="03000509000000000000" pitchFamily="65" charset="-120"/>
              </a:rPr>
              <a:t>4.</a:t>
            </a:r>
            <a:r>
              <a:rPr lang="zh-TW" altLang="en-US" sz="2400" b="1" dirty="0">
                <a:latin typeface="標楷體" panose="03000509000000000000" pitchFamily="65" charset="-120"/>
                <a:ea typeface="標楷體" panose="03000509000000000000" pitchFamily="65" charset="-120"/>
              </a:rPr>
              <a:t>收到本公司寄發之批單後，將批單號碼統一填寫於契約變更申</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請書紅框處</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如下圖</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，將正本郵寄回</a:t>
            </a:r>
            <a:r>
              <a:rPr lang="zh-TW" altLang="en-US" sz="2400" b="1" dirty="0">
                <a:solidFill>
                  <a:srgbClr val="FF0000"/>
                </a:solidFill>
                <a:latin typeface="標楷體" panose="03000509000000000000" pitchFamily="65" charset="-120"/>
                <a:ea typeface="標楷體" panose="03000509000000000000" pitchFamily="65" charset="-120"/>
              </a:rPr>
              <a:t>總公司</a:t>
            </a:r>
            <a:r>
              <a:rPr lang="zh-TW" altLang="en-US" sz="2400" b="1" dirty="0">
                <a:latin typeface="標楷體" panose="03000509000000000000" pitchFamily="65" charset="-120"/>
                <a:ea typeface="標楷體" panose="03000509000000000000" pitchFamily="65" charset="-120"/>
              </a:rPr>
              <a:t>並註明收件窗口。</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地址：台北市松山區民權東路三段</a:t>
            </a:r>
            <a:r>
              <a:rPr lang="en-US" altLang="zh-TW" sz="2400" b="1" dirty="0">
                <a:latin typeface="標楷體" panose="03000509000000000000" pitchFamily="65" charset="-120"/>
                <a:ea typeface="標楷體" panose="03000509000000000000" pitchFamily="65" charset="-120"/>
              </a:rPr>
              <a:t>171</a:t>
            </a:r>
            <a:r>
              <a:rPr lang="zh-TW" altLang="en-US" sz="2400" b="1" dirty="0">
                <a:latin typeface="標楷體" panose="03000509000000000000" pitchFamily="65" charset="-120"/>
                <a:ea typeface="標楷體" panose="03000509000000000000" pitchFamily="65" charset="-120"/>
              </a:rPr>
              <a:t>號</a:t>
            </a:r>
            <a:r>
              <a:rPr lang="en-US" altLang="zh-TW" sz="2400" b="1" dirty="0">
                <a:latin typeface="標楷體" panose="03000509000000000000" pitchFamily="65" charset="-120"/>
                <a:ea typeface="標楷體" panose="03000509000000000000" pitchFamily="65" charset="-120"/>
              </a:rPr>
              <a:t>4</a:t>
            </a:r>
            <a:r>
              <a:rPr lang="zh-TW" altLang="en-US" sz="2400" b="1" dirty="0">
                <a:latin typeface="標楷體" panose="03000509000000000000" pitchFamily="65" charset="-120"/>
                <a:ea typeface="標楷體" panose="03000509000000000000" pitchFamily="65" charset="-120"/>
              </a:rPr>
              <a:t>樓 </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收件人：核保部</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大專實習生保險投保文件</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 </a:t>
            </a:r>
            <a:endParaRPr lang="en-US" altLang="zh-TW" sz="24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FA54948D-5881-4E60-26CB-77113A1C39BD}"/>
              </a:ext>
            </a:extLst>
          </p:cNvPr>
          <p:cNvPicPr>
            <a:picLocks noChangeAspect="1"/>
          </p:cNvPicPr>
          <p:nvPr/>
        </p:nvPicPr>
        <p:blipFill>
          <a:blip r:embed="rId3"/>
          <a:stretch>
            <a:fillRect/>
          </a:stretch>
        </p:blipFill>
        <p:spPr>
          <a:xfrm>
            <a:off x="323528" y="5013176"/>
            <a:ext cx="8401427" cy="1107760"/>
          </a:xfrm>
          <a:prstGeom prst="rect">
            <a:avLst/>
          </a:prstGeom>
        </p:spPr>
      </p:pic>
    </p:spTree>
    <p:extLst>
      <p:ext uri="{BB962C8B-B14F-4D97-AF65-F5344CB8AC3E}">
        <p14:creationId xmlns:p14="http://schemas.microsoft.com/office/powerpoint/2010/main" val="3308393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2339752" y="2413337"/>
            <a:ext cx="4801314"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理賠流程說明</a:t>
            </a:r>
          </a:p>
        </p:txBody>
      </p:sp>
    </p:spTree>
    <p:extLst>
      <p:ext uri="{BB962C8B-B14F-4D97-AF65-F5344CB8AC3E}">
        <p14:creationId xmlns:p14="http://schemas.microsoft.com/office/powerpoint/2010/main" val="500848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B5F825A6-A98F-4DCC-9723-6A8EF9B71E70}"/>
              </a:ext>
            </a:extLst>
          </p:cNvPr>
          <p:cNvPicPr>
            <a:picLocks noChangeAspect="1"/>
          </p:cNvPicPr>
          <p:nvPr/>
        </p:nvPicPr>
        <p:blipFill>
          <a:blip r:embed="rId2"/>
          <a:stretch>
            <a:fillRect/>
          </a:stretch>
        </p:blipFill>
        <p:spPr>
          <a:xfrm>
            <a:off x="394704" y="1988840"/>
            <a:ext cx="8354591" cy="3677163"/>
          </a:xfrm>
          <a:prstGeom prst="rect">
            <a:avLst/>
          </a:prstGeom>
        </p:spPr>
      </p:pic>
      <p:sp>
        <p:nvSpPr>
          <p:cNvPr id="3" name="文字方塊 2">
            <a:extLst>
              <a:ext uri="{FF2B5EF4-FFF2-40B4-BE49-F238E27FC236}">
                <a16:creationId xmlns:a16="http://schemas.microsoft.com/office/drawing/2014/main" id="{707487C3-5919-4344-93CF-6F7F9F8A9912}"/>
              </a:ext>
            </a:extLst>
          </p:cNvPr>
          <p:cNvSpPr txBox="1"/>
          <p:nvPr/>
        </p:nvSpPr>
        <p:spPr>
          <a:xfrm>
            <a:off x="2555776" y="548680"/>
            <a:ext cx="3262432"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理賠流程說明</a:t>
            </a:r>
          </a:p>
          <a:p>
            <a:endParaRPr lang="zh-TW" altLang="en-US" dirty="0"/>
          </a:p>
        </p:txBody>
      </p:sp>
    </p:spTree>
    <p:extLst>
      <p:ext uri="{BB962C8B-B14F-4D97-AF65-F5344CB8AC3E}">
        <p14:creationId xmlns:p14="http://schemas.microsoft.com/office/powerpoint/2010/main" val="9442554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5DAC83A-6DA9-4BEF-94C1-7923FBAB9967}"/>
              </a:ext>
            </a:extLst>
          </p:cNvPr>
          <p:cNvSpPr txBox="1"/>
          <p:nvPr/>
        </p:nvSpPr>
        <p:spPr>
          <a:xfrm>
            <a:off x="4860032" y="3212976"/>
            <a:ext cx="4211960" cy="2862322"/>
          </a:xfrm>
          <a:prstGeom prst="rect">
            <a:avLst/>
          </a:prstGeom>
          <a:noFill/>
        </p:spPr>
        <p:txBody>
          <a:bodyPr wrap="square" rtlCol="0">
            <a:spAutoFit/>
          </a:bodyPr>
          <a:lstStyle/>
          <a:p>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必填欄位已用</a:t>
            </a:r>
            <a:r>
              <a:rPr lang="zh-TW" altLang="en-US" sz="2000" b="1" dirty="0">
                <a:solidFill>
                  <a:srgbClr val="FF0000"/>
                </a:solidFill>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標註</a:t>
            </a:r>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2.</a:t>
            </a:r>
            <a:r>
              <a:rPr lang="zh-TW" altLang="en-US" sz="2000" b="1" u="sng" dirty="0">
                <a:solidFill>
                  <a:srgbClr val="FF0000"/>
                </a:solidFill>
                <a:latin typeface="標楷體" panose="03000509000000000000" pitchFamily="65" charset="-120"/>
                <a:ea typeface="標楷體" panose="03000509000000000000" pitchFamily="65" charset="-120"/>
              </a:rPr>
              <a:t>立同意書人處請簽章</a:t>
            </a:r>
            <a:endParaRPr lang="en-US" altLang="zh-TW" sz="2000" b="1" u="sng" dirty="0">
              <a:solidFill>
                <a:srgbClr val="FF0000"/>
              </a:solidFill>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未成年人或受有監護宣告者，法定代理人</a:t>
            </a: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監護人欄位請務必填妥。</a:t>
            </a:r>
            <a:r>
              <a:rPr lang="en-US" altLang="zh-TW" sz="2000" b="1" dirty="0">
                <a:latin typeface="標楷體" panose="03000509000000000000" pitchFamily="65" charset="-120"/>
                <a:ea typeface="標楷體" panose="03000509000000000000" pitchFamily="65" charset="-120"/>
              </a:rPr>
              <a:t>)</a:t>
            </a: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pPr algn="ctr"/>
            <a:endParaRPr lang="en-US" altLang="zh-TW" sz="2000" b="1" dirty="0">
              <a:latin typeface="標楷體" panose="03000509000000000000" pitchFamily="65" charset="-120"/>
              <a:ea typeface="標楷體" panose="03000509000000000000" pitchFamily="65" charset="-120"/>
            </a:endParaRPr>
          </a:p>
          <a:p>
            <a:endParaRPr lang="zh-TW" altLang="en-US" sz="2000" b="1" dirty="0">
              <a:latin typeface="標楷體" panose="03000509000000000000" pitchFamily="65" charset="-120"/>
              <a:ea typeface="標楷體" panose="03000509000000000000" pitchFamily="65" charset="-120"/>
            </a:endParaRPr>
          </a:p>
        </p:txBody>
      </p:sp>
      <p:sp>
        <p:nvSpPr>
          <p:cNvPr id="6" name="文字方塊 5">
            <a:extLst>
              <a:ext uri="{FF2B5EF4-FFF2-40B4-BE49-F238E27FC236}">
                <a16:creationId xmlns:a16="http://schemas.microsoft.com/office/drawing/2014/main" id="{935FB8B5-5138-42D6-92E5-4F170F59FF09}"/>
              </a:ext>
            </a:extLst>
          </p:cNvPr>
          <p:cNvSpPr txBox="1"/>
          <p:nvPr/>
        </p:nvSpPr>
        <p:spPr>
          <a:xfrm>
            <a:off x="5292080" y="1484784"/>
            <a:ext cx="2339102" cy="523220"/>
          </a:xfrm>
          <a:prstGeom prst="rect">
            <a:avLst/>
          </a:prstGeom>
          <a:noFill/>
        </p:spPr>
        <p:txBody>
          <a:bodyPr wrap="none" rtlCol="0">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1</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pic>
        <p:nvPicPr>
          <p:cNvPr id="3" name="圖片 2">
            <a:extLst>
              <a:ext uri="{FF2B5EF4-FFF2-40B4-BE49-F238E27FC236}">
                <a16:creationId xmlns:a16="http://schemas.microsoft.com/office/drawing/2014/main" id="{29216988-DC7E-8C05-4240-5AD3511139D4}"/>
              </a:ext>
            </a:extLst>
          </p:cNvPr>
          <p:cNvPicPr>
            <a:picLocks noChangeAspect="1"/>
          </p:cNvPicPr>
          <p:nvPr/>
        </p:nvPicPr>
        <p:blipFill>
          <a:blip r:embed="rId2"/>
          <a:stretch>
            <a:fillRect/>
          </a:stretch>
        </p:blipFill>
        <p:spPr>
          <a:xfrm>
            <a:off x="477313" y="573119"/>
            <a:ext cx="4097172" cy="5991819"/>
          </a:xfrm>
          <a:prstGeom prst="rect">
            <a:avLst/>
          </a:prstGeom>
        </p:spPr>
      </p:pic>
    </p:spTree>
    <p:extLst>
      <p:ext uri="{BB962C8B-B14F-4D97-AF65-F5344CB8AC3E}">
        <p14:creationId xmlns:p14="http://schemas.microsoft.com/office/powerpoint/2010/main" val="2282844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18C73929-AB78-4E70-B4B1-4F7270C673BC}"/>
              </a:ext>
            </a:extLst>
          </p:cNvPr>
          <p:cNvSpPr txBox="1"/>
          <p:nvPr/>
        </p:nvSpPr>
        <p:spPr>
          <a:xfrm>
            <a:off x="4860032" y="3284984"/>
            <a:ext cx="4032448" cy="707886"/>
          </a:xfrm>
          <a:prstGeom prst="rect">
            <a:avLst/>
          </a:prstGeom>
          <a:noFill/>
        </p:spPr>
        <p:txBody>
          <a:bodyPr wrap="square" rtlCol="0">
            <a:spAutoFit/>
          </a:bodyPr>
          <a:lstStyle/>
          <a:p>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依申請的理賠項目檢附對應文件</a:t>
            </a:r>
            <a:endParaRPr lang="en-US" altLang="zh-TW" sz="2000" b="1" dirty="0">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2.</a:t>
            </a:r>
            <a:r>
              <a:rPr lang="zh-TW" altLang="en-US" sz="2000" b="1" u="sng" dirty="0">
                <a:solidFill>
                  <a:srgbClr val="FF0000"/>
                </a:solidFill>
                <a:latin typeface="標楷體" panose="03000509000000000000" pitchFamily="65" charset="-120"/>
                <a:ea typeface="標楷體" panose="03000509000000000000" pitchFamily="65" charset="-120"/>
              </a:rPr>
              <a:t>請黏貼身分證正反面影本</a:t>
            </a:r>
          </a:p>
        </p:txBody>
      </p:sp>
      <p:sp>
        <p:nvSpPr>
          <p:cNvPr id="8" name="矩形 7">
            <a:extLst>
              <a:ext uri="{FF2B5EF4-FFF2-40B4-BE49-F238E27FC236}">
                <a16:creationId xmlns:a16="http://schemas.microsoft.com/office/drawing/2014/main" id="{B4B09F8D-7C6B-4888-8F87-149373D9B7F9}"/>
              </a:ext>
            </a:extLst>
          </p:cNvPr>
          <p:cNvSpPr/>
          <p:nvPr/>
        </p:nvSpPr>
        <p:spPr>
          <a:xfrm>
            <a:off x="5292080" y="1412776"/>
            <a:ext cx="2339102" cy="523220"/>
          </a:xfrm>
          <a:prstGeom prst="rect">
            <a:avLst/>
          </a:prstGeom>
        </p:spPr>
        <p:txBody>
          <a:bodyPr wrap="non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2</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pic>
        <p:nvPicPr>
          <p:cNvPr id="3" name="圖片 2">
            <a:extLst>
              <a:ext uri="{FF2B5EF4-FFF2-40B4-BE49-F238E27FC236}">
                <a16:creationId xmlns:a16="http://schemas.microsoft.com/office/drawing/2014/main" id="{9F6BE9CD-46E1-9AA6-5AA5-E4DA219624D9}"/>
              </a:ext>
            </a:extLst>
          </p:cNvPr>
          <p:cNvPicPr>
            <a:picLocks noChangeAspect="1"/>
          </p:cNvPicPr>
          <p:nvPr/>
        </p:nvPicPr>
        <p:blipFill>
          <a:blip r:embed="rId2"/>
          <a:stretch>
            <a:fillRect/>
          </a:stretch>
        </p:blipFill>
        <p:spPr>
          <a:xfrm>
            <a:off x="269978" y="94320"/>
            <a:ext cx="4579743" cy="6669360"/>
          </a:xfrm>
          <a:prstGeom prst="rect">
            <a:avLst/>
          </a:prstGeom>
        </p:spPr>
      </p:pic>
    </p:spTree>
    <p:extLst>
      <p:ext uri="{BB962C8B-B14F-4D97-AF65-F5344CB8AC3E}">
        <p14:creationId xmlns:p14="http://schemas.microsoft.com/office/powerpoint/2010/main" val="31762297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F031CB8-976A-4426-B83B-2DA7231182F1}"/>
              </a:ext>
            </a:extLst>
          </p:cNvPr>
          <p:cNvSpPr/>
          <p:nvPr/>
        </p:nvSpPr>
        <p:spPr>
          <a:xfrm>
            <a:off x="5364088" y="1412776"/>
            <a:ext cx="2339102" cy="523220"/>
          </a:xfrm>
          <a:prstGeom prst="rect">
            <a:avLst/>
          </a:prstGeom>
        </p:spPr>
        <p:txBody>
          <a:bodyPr wrap="non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sp>
        <p:nvSpPr>
          <p:cNvPr id="6" name="文字方塊 5">
            <a:extLst>
              <a:ext uri="{FF2B5EF4-FFF2-40B4-BE49-F238E27FC236}">
                <a16:creationId xmlns:a16="http://schemas.microsoft.com/office/drawing/2014/main" id="{18DD4E5E-E4AF-4DB4-827F-6340BD1850DA}"/>
              </a:ext>
            </a:extLst>
          </p:cNvPr>
          <p:cNvSpPr txBox="1"/>
          <p:nvPr/>
        </p:nvSpPr>
        <p:spPr>
          <a:xfrm>
            <a:off x="5028980" y="3789040"/>
            <a:ext cx="4032448" cy="707886"/>
          </a:xfrm>
          <a:prstGeom prst="rect">
            <a:avLst/>
          </a:prstGeom>
          <a:noFill/>
        </p:spPr>
        <p:txBody>
          <a:bodyPr wrap="squar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填寫完畢後請將申請書及理賠應檢附的文件寄至台北總公司。</a:t>
            </a:r>
          </a:p>
        </p:txBody>
      </p:sp>
      <p:pic>
        <p:nvPicPr>
          <p:cNvPr id="3" name="圖片 2">
            <a:extLst>
              <a:ext uri="{FF2B5EF4-FFF2-40B4-BE49-F238E27FC236}">
                <a16:creationId xmlns:a16="http://schemas.microsoft.com/office/drawing/2014/main" id="{9C64122D-4B2F-0EC4-733E-C85F9E27DCC1}"/>
              </a:ext>
            </a:extLst>
          </p:cNvPr>
          <p:cNvPicPr>
            <a:picLocks noChangeAspect="1"/>
          </p:cNvPicPr>
          <p:nvPr/>
        </p:nvPicPr>
        <p:blipFill>
          <a:blip r:embed="rId2"/>
          <a:stretch>
            <a:fillRect/>
          </a:stretch>
        </p:blipFill>
        <p:spPr>
          <a:xfrm>
            <a:off x="323528" y="202332"/>
            <a:ext cx="4586171" cy="6453336"/>
          </a:xfrm>
          <a:prstGeom prst="rect">
            <a:avLst/>
          </a:prstGeom>
        </p:spPr>
      </p:pic>
    </p:spTree>
    <p:extLst>
      <p:ext uri="{BB962C8B-B14F-4D97-AF65-F5344CB8AC3E}">
        <p14:creationId xmlns:p14="http://schemas.microsoft.com/office/powerpoint/2010/main" val="4014226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468313" y="908050"/>
            <a:ext cx="8229600" cy="5118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endParaRPr lang="en-US" altLang="zh-TW" sz="80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8000" b="1" dirty="0">
                <a:effectLst>
                  <a:outerShdw blurRad="38100" dist="38100" dir="2700000" algn="tl">
                    <a:srgbClr val="000000">
                      <a:alpha val="43137"/>
                    </a:srgbClr>
                  </a:outerShdw>
                </a:effectLst>
                <a:latin typeface="微軟正黑體" pitchFamily="34" charset="-120"/>
                <a:ea typeface="微軟正黑體" pitchFamily="34" charset="-120"/>
              </a:rPr>
              <a:t>Ｑ＆Ａ</a:t>
            </a:r>
            <a:br>
              <a:rPr lang="zh-TW" altLang="en-US" b="1" dirty="0">
                <a:solidFill>
                  <a:schemeClr val="accent2">
                    <a:lumMod val="75000"/>
                  </a:schemeClr>
                </a:solidFill>
                <a:effectLst>
                  <a:outerShdw blurRad="38100" dist="38100" dir="2700000" algn="tl">
                    <a:srgbClr val="000000">
                      <a:alpha val="43137"/>
                    </a:srgbClr>
                  </a:outerShdw>
                </a:effectLst>
                <a:latin typeface="微軟正黑體" pitchFamily="34" charset="-120"/>
                <a:ea typeface="微軟正黑體" pitchFamily="34" charset="-120"/>
              </a:rPr>
            </a:br>
            <a:endParaRPr lang="zh-TW" altLang="en-US" dirty="0"/>
          </a:p>
        </p:txBody>
      </p:sp>
    </p:spTree>
    <p:extLst>
      <p:ext uri="{BB962C8B-B14F-4D97-AF65-F5344CB8AC3E}">
        <p14:creationId xmlns:p14="http://schemas.microsoft.com/office/powerpoint/2010/main" val="3509356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0566" y="548680"/>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8" name="矩形 12"/>
          <p:cNvSpPr>
            <a:spLocks noChangeArrowheads="1"/>
          </p:cNvSpPr>
          <p:nvPr/>
        </p:nvSpPr>
        <p:spPr bwMode="auto">
          <a:xfrm>
            <a:off x="634388" y="1412776"/>
            <a:ext cx="7989341"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保障內容：                                                                                 </a:t>
            </a:r>
            <a:endPar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1600" b="1" dirty="0">
                <a:effectLst>
                  <a:outerShdw blurRad="38100" dist="38100" dir="2700000" algn="tl">
                    <a:srgbClr val="000000">
                      <a:alpha val="43137"/>
                    </a:srgbClr>
                  </a:outerShdw>
                </a:effectLst>
                <a:latin typeface="微軟正黑體" pitchFamily="34" charset="-120"/>
                <a:ea typeface="微軟正黑體" pitchFamily="34" charset="-120"/>
              </a:rPr>
              <a:t>單位：新臺幣</a:t>
            </a:r>
            <a:endParaRPr lang="en-US" altLang="zh-TW" sz="2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3" name="表格 2">
            <a:extLst>
              <a:ext uri="{FF2B5EF4-FFF2-40B4-BE49-F238E27FC236}">
                <a16:creationId xmlns:a16="http://schemas.microsoft.com/office/drawing/2014/main" id="{B624157C-2605-1FA3-02A2-744806F2FBD9}"/>
              </a:ext>
            </a:extLst>
          </p:cNvPr>
          <p:cNvGraphicFramePr>
            <a:graphicFrameLocks noGrp="1"/>
          </p:cNvGraphicFramePr>
          <p:nvPr>
            <p:extLst>
              <p:ext uri="{D42A27DB-BD31-4B8C-83A1-F6EECF244321}">
                <p14:modId xmlns:p14="http://schemas.microsoft.com/office/powerpoint/2010/main" val="1534391962"/>
              </p:ext>
            </p:extLst>
          </p:nvPr>
        </p:nvGraphicFramePr>
        <p:xfrm>
          <a:off x="188512" y="2193608"/>
          <a:ext cx="8847984" cy="2936133"/>
        </p:xfrm>
        <a:graphic>
          <a:graphicData uri="http://schemas.openxmlformats.org/drawingml/2006/table">
            <a:tbl>
              <a:tblPr firstRow="1" bandRow="1">
                <a:tableStyleId>{5C22544A-7EE6-4342-B048-85BDC9FD1C3A}</a:tableStyleId>
              </a:tblPr>
              <a:tblGrid>
                <a:gridCol w="785947">
                  <a:extLst>
                    <a:ext uri="{9D8B030D-6E8A-4147-A177-3AD203B41FA5}">
                      <a16:colId xmlns:a16="http://schemas.microsoft.com/office/drawing/2014/main" val="765725704"/>
                    </a:ext>
                  </a:extLst>
                </a:gridCol>
                <a:gridCol w="3218641">
                  <a:extLst>
                    <a:ext uri="{9D8B030D-6E8A-4147-A177-3AD203B41FA5}">
                      <a16:colId xmlns:a16="http://schemas.microsoft.com/office/drawing/2014/main" val="408527957"/>
                    </a:ext>
                  </a:extLst>
                </a:gridCol>
                <a:gridCol w="2421698">
                  <a:extLst>
                    <a:ext uri="{9D8B030D-6E8A-4147-A177-3AD203B41FA5}">
                      <a16:colId xmlns:a16="http://schemas.microsoft.com/office/drawing/2014/main" val="721822179"/>
                    </a:ext>
                  </a:extLst>
                </a:gridCol>
                <a:gridCol w="2421698">
                  <a:extLst>
                    <a:ext uri="{9D8B030D-6E8A-4147-A177-3AD203B41FA5}">
                      <a16:colId xmlns:a16="http://schemas.microsoft.com/office/drawing/2014/main" val="2553280667"/>
                    </a:ext>
                  </a:extLst>
                </a:gridCol>
              </a:tblGrid>
              <a:tr h="47950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cs typeface="+mn-cs"/>
                        </a:rPr>
                        <a:t>項目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cs typeface="+mn-cs"/>
                        </a:rPr>
                        <a:t>承保內容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cs typeface="+mn-cs"/>
                        </a:rPr>
                        <a:t>工作型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cs typeface="+mn-cs"/>
                        </a:rPr>
                        <a:t>一般型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3328760"/>
                  </a:ext>
                </a:extLst>
              </a:tr>
              <a:tr h="442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A</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意外身故</a:t>
                      </a:r>
                      <a:endParaRPr lang="zh-TW" altLang="en-US" sz="1800" b="1" kern="1200" dirty="0">
                        <a:solidFill>
                          <a:schemeClr val="accent6">
                            <a:lumMod val="20000"/>
                            <a:lumOff val="80000"/>
                          </a:schemeClr>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200</a:t>
                      </a:r>
                      <a:r>
                        <a:rPr lang="zh-TW" altLang="en-US" sz="1800" b="1" kern="1200" dirty="0">
                          <a:solidFill>
                            <a:schemeClr val="tx1"/>
                          </a:solidFill>
                          <a:effectLst/>
                          <a:latin typeface="微軟正黑體" pitchFamily="34" charset="-120"/>
                          <a:ea typeface="微軟正黑體" pitchFamily="34" charset="-120"/>
                          <a:cs typeface="+mn-cs"/>
                        </a:rPr>
                        <a:t>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400</a:t>
                      </a:r>
                      <a:r>
                        <a:rPr lang="zh-TW" altLang="en-US" sz="1800" b="1" kern="1200" dirty="0">
                          <a:solidFill>
                            <a:schemeClr val="tx1"/>
                          </a:solidFill>
                          <a:effectLst/>
                          <a:latin typeface="微軟正黑體" pitchFamily="34" charset="-120"/>
                          <a:ea typeface="微軟正黑體" pitchFamily="34" charset="-120"/>
                          <a:cs typeface="+mn-cs"/>
                        </a:rPr>
                        <a:t>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21282906"/>
                  </a:ext>
                </a:extLst>
              </a:tr>
              <a:tr h="442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B</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意外失能</a:t>
                      </a:r>
                      <a:endParaRPr lang="zh-TW" altLang="en-US" sz="1800" b="1" kern="1200" dirty="0">
                        <a:solidFill>
                          <a:schemeClr val="accent6">
                            <a:lumMod val="20000"/>
                            <a:lumOff val="80000"/>
                          </a:schemeClr>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10</a:t>
                      </a:r>
                      <a:r>
                        <a:rPr lang="zh-TW" altLang="en-US" sz="1800" b="1" kern="1200" dirty="0">
                          <a:solidFill>
                            <a:schemeClr val="tx1"/>
                          </a:solidFill>
                          <a:effectLst/>
                          <a:latin typeface="微軟正黑體" pitchFamily="34" charset="-120"/>
                          <a:ea typeface="微軟正黑體" pitchFamily="34" charset="-120"/>
                          <a:cs typeface="+mn-cs"/>
                        </a:rPr>
                        <a:t>萬 </a:t>
                      </a:r>
                      <a:r>
                        <a:rPr lang="en-US" altLang="zh-TW" sz="1800" b="1" kern="1200" dirty="0">
                          <a:solidFill>
                            <a:schemeClr val="tx1"/>
                          </a:solidFill>
                          <a:effectLst/>
                          <a:latin typeface="微軟正黑體" pitchFamily="34" charset="-120"/>
                          <a:ea typeface="微軟正黑體" pitchFamily="34" charset="-120"/>
                          <a:cs typeface="+mn-cs"/>
                        </a:rPr>
                        <a:t>~</a:t>
                      </a:r>
                      <a:r>
                        <a:rPr lang="zh-TW" altLang="en-US" sz="1800" b="1" kern="1200" dirty="0">
                          <a:solidFill>
                            <a:schemeClr val="tx1"/>
                          </a:solidFill>
                          <a:effectLst/>
                          <a:latin typeface="微軟正黑體" pitchFamily="34" charset="-120"/>
                          <a:ea typeface="微軟正黑體" pitchFamily="34" charset="-120"/>
                          <a:cs typeface="+mn-cs"/>
                        </a:rPr>
                        <a:t> </a:t>
                      </a:r>
                      <a:r>
                        <a:rPr lang="en-US" altLang="zh-TW" sz="1800" b="1" kern="1200" dirty="0">
                          <a:solidFill>
                            <a:schemeClr val="tx1"/>
                          </a:solidFill>
                          <a:effectLst/>
                          <a:latin typeface="微軟正黑體" pitchFamily="34" charset="-120"/>
                          <a:ea typeface="微軟正黑體" pitchFamily="34" charset="-120"/>
                          <a:cs typeface="+mn-cs"/>
                        </a:rPr>
                        <a:t>200</a:t>
                      </a:r>
                      <a:r>
                        <a:rPr lang="zh-TW" altLang="en-US" sz="1800" b="1" kern="1200" dirty="0">
                          <a:solidFill>
                            <a:schemeClr val="tx1"/>
                          </a:solidFill>
                          <a:effectLst/>
                          <a:latin typeface="微軟正黑體" pitchFamily="34" charset="-120"/>
                          <a:ea typeface="微軟正黑體" pitchFamily="34" charset="-120"/>
                          <a:cs typeface="+mn-cs"/>
                        </a:rPr>
                        <a:t>萬元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20</a:t>
                      </a:r>
                      <a:r>
                        <a:rPr lang="zh-TW" altLang="en-US" sz="1800" b="1" kern="1200" dirty="0">
                          <a:solidFill>
                            <a:schemeClr val="tx1"/>
                          </a:solidFill>
                          <a:effectLst/>
                          <a:latin typeface="微軟正黑體" pitchFamily="34" charset="-120"/>
                          <a:ea typeface="微軟正黑體" pitchFamily="34" charset="-120"/>
                          <a:cs typeface="+mn-cs"/>
                        </a:rPr>
                        <a:t>萬</a:t>
                      </a:r>
                      <a:r>
                        <a:rPr lang="en-US" altLang="zh-TW" sz="1800" b="1" kern="1200" dirty="0">
                          <a:solidFill>
                            <a:schemeClr val="tx1"/>
                          </a:solidFill>
                          <a:effectLst/>
                          <a:latin typeface="微軟正黑體" pitchFamily="34" charset="-120"/>
                          <a:ea typeface="微軟正黑體" pitchFamily="34" charset="-120"/>
                          <a:cs typeface="+mn-cs"/>
                        </a:rPr>
                        <a:t>~400</a:t>
                      </a:r>
                      <a:r>
                        <a:rPr lang="zh-TW" altLang="en-US" sz="1800" b="1" kern="1200" dirty="0">
                          <a:solidFill>
                            <a:schemeClr val="tx1"/>
                          </a:solidFill>
                          <a:effectLst/>
                          <a:latin typeface="微軟正黑體" pitchFamily="34" charset="-120"/>
                          <a:ea typeface="微軟正黑體" pitchFamily="34" charset="-120"/>
                          <a:cs typeface="+mn-cs"/>
                        </a:rPr>
                        <a:t>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95834731"/>
                  </a:ext>
                </a:extLst>
              </a:tr>
              <a:tr h="442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C</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意外傷害事故門診醫療</a:t>
                      </a:r>
                      <a:endParaRPr lang="zh-TW" altLang="en-US" sz="1800" b="1" kern="1200" dirty="0">
                        <a:solidFill>
                          <a:schemeClr val="accent6">
                            <a:lumMod val="20000"/>
                            <a:lumOff val="80000"/>
                          </a:schemeClr>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最高</a:t>
                      </a:r>
                      <a:r>
                        <a:rPr lang="en-US" altLang="zh-TW" sz="1800" b="1" kern="1200" dirty="0">
                          <a:solidFill>
                            <a:schemeClr val="tx1"/>
                          </a:solidFill>
                          <a:effectLst/>
                          <a:latin typeface="微軟正黑體" pitchFamily="34" charset="-120"/>
                          <a:ea typeface="微軟正黑體" pitchFamily="34" charset="-120"/>
                          <a:cs typeface="+mn-cs"/>
                        </a:rPr>
                        <a:t>5</a:t>
                      </a:r>
                      <a:r>
                        <a:rPr lang="zh-TW" altLang="en-US" sz="1800" b="1" kern="1200" dirty="0">
                          <a:solidFill>
                            <a:schemeClr val="tx1"/>
                          </a:solidFill>
                          <a:effectLst/>
                          <a:latin typeface="微軟正黑體" pitchFamily="34" charset="-120"/>
                          <a:ea typeface="微軟正黑體" pitchFamily="34" charset="-120"/>
                          <a:cs typeface="+mn-cs"/>
                        </a:rPr>
                        <a:t>萬元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最高</a:t>
                      </a:r>
                      <a:r>
                        <a:rPr lang="en-US" altLang="zh-TW" sz="1800" b="1" kern="1200" dirty="0">
                          <a:solidFill>
                            <a:schemeClr val="tx1"/>
                          </a:solidFill>
                          <a:effectLst/>
                          <a:latin typeface="微軟正黑體" pitchFamily="34" charset="-120"/>
                          <a:ea typeface="微軟正黑體" pitchFamily="34" charset="-120"/>
                          <a:cs typeface="+mn-cs"/>
                        </a:rPr>
                        <a:t>10</a:t>
                      </a:r>
                      <a:r>
                        <a:rPr lang="zh-TW" altLang="en-US" sz="1800" b="1" kern="1200" dirty="0">
                          <a:solidFill>
                            <a:schemeClr val="tx1"/>
                          </a:solidFill>
                          <a:effectLst/>
                          <a:latin typeface="微軟正黑體" pitchFamily="34" charset="-120"/>
                          <a:ea typeface="微軟正黑體" pitchFamily="34" charset="-120"/>
                          <a:cs typeface="+mn-cs"/>
                        </a:rPr>
                        <a:t>萬元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017053"/>
                  </a:ext>
                </a:extLst>
              </a:tr>
              <a:tr h="5643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D</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意外傷害事故住院醫療</a:t>
                      </a:r>
                      <a:endParaRPr lang="zh-TW" altLang="en-US" sz="1800" b="1" kern="1200" dirty="0">
                        <a:solidFill>
                          <a:schemeClr val="accent6">
                            <a:lumMod val="20000"/>
                            <a:lumOff val="80000"/>
                          </a:schemeClr>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每日給付</a:t>
                      </a:r>
                      <a:r>
                        <a:rPr lang="en-US" altLang="zh-TW" sz="1800" b="1" kern="1200" dirty="0">
                          <a:solidFill>
                            <a:schemeClr val="tx1"/>
                          </a:solidFill>
                          <a:effectLst/>
                          <a:latin typeface="微軟正黑體" pitchFamily="34" charset="-120"/>
                          <a:ea typeface="微軟正黑體" pitchFamily="34" charset="-120"/>
                          <a:cs typeface="+mn-cs"/>
                        </a:rPr>
                        <a:t>1,000</a:t>
                      </a:r>
                      <a:r>
                        <a:rPr lang="zh-TW" altLang="en-US" sz="1800" b="1" kern="1200" dirty="0">
                          <a:solidFill>
                            <a:schemeClr val="tx1"/>
                          </a:solidFill>
                          <a:effectLst/>
                          <a:latin typeface="微軟正黑體" pitchFamily="34" charset="-120"/>
                          <a:ea typeface="微軟正黑體" pitchFamily="34" charset="-120"/>
                          <a:cs typeface="+mn-cs"/>
                        </a:rPr>
                        <a:t>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每日給付</a:t>
                      </a:r>
                      <a:r>
                        <a:rPr lang="en-US" altLang="zh-TW" sz="1800" b="1" kern="1200" dirty="0">
                          <a:solidFill>
                            <a:schemeClr val="tx1"/>
                          </a:solidFill>
                          <a:effectLst/>
                          <a:latin typeface="微軟正黑體" pitchFamily="34" charset="-120"/>
                          <a:ea typeface="微軟正黑體" pitchFamily="34" charset="-120"/>
                          <a:cs typeface="+mn-cs"/>
                        </a:rPr>
                        <a:t>1,000</a:t>
                      </a:r>
                      <a:r>
                        <a:rPr lang="zh-TW" altLang="en-US" sz="1800" b="1" kern="1200" dirty="0">
                          <a:solidFill>
                            <a:schemeClr val="tx1"/>
                          </a:solidFill>
                          <a:effectLst/>
                          <a:latin typeface="微軟正黑體" pitchFamily="34" charset="-120"/>
                          <a:ea typeface="微軟正黑體" pitchFamily="34" charset="-120"/>
                          <a:cs typeface="+mn-cs"/>
                        </a:rPr>
                        <a:t>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64824530"/>
                  </a:ext>
                </a:extLst>
              </a:tr>
              <a:tr h="5643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E</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意外傷害事故住院醫療增額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X</a:t>
                      </a:r>
                      <a:endParaRPr lang="zh-TW" altLang="en-US" sz="1800" b="1" kern="1200" dirty="0">
                        <a:solidFill>
                          <a:schemeClr val="tx1"/>
                        </a:solidFill>
                        <a:effectLst/>
                        <a:latin typeface="微軟正黑體" pitchFamily="34" charset="-120"/>
                        <a:ea typeface="微軟正黑體"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每日給付</a:t>
                      </a:r>
                      <a:r>
                        <a:rPr lang="en-US" altLang="zh-TW" sz="1800" b="1" kern="1200" dirty="0">
                          <a:solidFill>
                            <a:schemeClr val="tx1"/>
                          </a:solidFill>
                          <a:effectLst/>
                          <a:latin typeface="微軟正黑體" pitchFamily="34" charset="-120"/>
                          <a:ea typeface="微軟正黑體" pitchFamily="34" charset="-120"/>
                          <a:cs typeface="+mn-cs"/>
                        </a:rPr>
                        <a:t>1,000</a:t>
                      </a:r>
                      <a:r>
                        <a:rPr lang="zh-TW" altLang="en-US" sz="1800" b="1" kern="1200" dirty="0">
                          <a:solidFill>
                            <a:schemeClr val="tx1"/>
                          </a:solidFill>
                          <a:effectLst/>
                          <a:latin typeface="微軟正黑體" pitchFamily="34" charset="-120"/>
                          <a:ea typeface="微軟正黑體" pitchFamily="34" charset="-120"/>
                          <a:cs typeface="+mn-cs"/>
                        </a:rPr>
                        <a:t>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35117877"/>
                  </a:ext>
                </a:extLst>
              </a:tr>
            </a:tbl>
          </a:graphicData>
        </a:graphic>
      </p:graphicFrame>
      <p:sp>
        <p:nvSpPr>
          <p:cNvPr id="4" name="文字方塊 3">
            <a:extLst>
              <a:ext uri="{FF2B5EF4-FFF2-40B4-BE49-F238E27FC236}">
                <a16:creationId xmlns:a16="http://schemas.microsoft.com/office/drawing/2014/main" id="{68602919-76F6-201D-8012-941227EC47C7}"/>
              </a:ext>
            </a:extLst>
          </p:cNvPr>
          <p:cNvSpPr txBox="1"/>
          <p:nvPr/>
        </p:nvSpPr>
        <p:spPr>
          <a:xfrm>
            <a:off x="143000" y="5068989"/>
            <a:ext cx="9001000" cy="1754326"/>
          </a:xfrm>
          <a:prstGeom prst="rect">
            <a:avLst/>
          </a:prstGeom>
          <a:noFill/>
        </p:spPr>
        <p:txBody>
          <a:bodyPr wrap="square" rtlCol="0">
            <a:spAutoFit/>
          </a:bodyPr>
          <a:lstStyle/>
          <a:p>
            <a:endPar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投保工作型時：保險期間內</a:t>
            </a:r>
            <a:r>
              <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C+D</a:t>
            </a:r>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合計最高給付</a:t>
            </a:r>
            <a:r>
              <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5</a:t>
            </a:r>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萬元。</a:t>
            </a:r>
            <a:endPar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endPar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投保一般型時：保險期間內</a:t>
            </a:r>
            <a:r>
              <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C+D+E</a:t>
            </a:r>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合計最高給付</a:t>
            </a:r>
            <a:r>
              <a:rPr lang="en-US" altLang="zh-TW"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10</a:t>
            </a:r>
            <a:r>
              <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rPr>
              <a:t>萬元</a:t>
            </a:r>
            <a:endPar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endParaRPr lang="zh-TW" altLang="en-US" b="1" kern="12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endParaRPr lang="zh-TW" altLang="en-US" dirty="0"/>
          </a:p>
        </p:txBody>
      </p:sp>
    </p:spTree>
    <p:extLst>
      <p:ext uri="{BB962C8B-B14F-4D97-AF65-F5344CB8AC3E}">
        <p14:creationId xmlns:p14="http://schemas.microsoft.com/office/powerpoint/2010/main" val="3647322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71600" y="2780928"/>
            <a:ext cx="7704138" cy="954088"/>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如有本國大專校院學籍身份者可承保，但需</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檢附居留證號</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a:t>
            </a:r>
          </a:p>
        </p:txBody>
      </p:sp>
      <p:sp>
        <p:nvSpPr>
          <p:cNvPr id="5" name="標題 1"/>
          <p:cNvSpPr txBox="1">
            <a:spLocks/>
          </p:cNvSpPr>
          <p:nvPr/>
        </p:nvSpPr>
        <p:spPr>
          <a:xfrm>
            <a:off x="402456" y="126876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陸生或外籍學生是否可投保</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468913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951" y="2708920"/>
            <a:ext cx="7704138" cy="954107"/>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本專案僅承保具大專校院身份之實習學生，如交換學生非為實習學生，將不適用本專案。</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交換學生是否可投保？</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6188476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951" y="2708920"/>
            <a:ext cx="7704138" cy="1384995"/>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可以，如前往之地區經外交部公佈國外旅遊警示分級表為「紅色警示區」為不保，如有疑慮請洽本公司服務窗口。</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分派至國外之實習學生是否可投保？</a:t>
            </a:r>
          </a:p>
        </p:txBody>
      </p:sp>
    </p:spTree>
    <p:extLst>
      <p:ext uri="{BB962C8B-B14F-4D97-AF65-F5344CB8AC3E}">
        <p14:creationId xmlns:p14="http://schemas.microsoft.com/office/powerpoint/2010/main" val="309782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272309" y="1412776"/>
            <a:ext cx="8866011" cy="4832092"/>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可至官網</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大專校院校外實習學生團體保險</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專區查詢。</a:t>
            </a: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defRPr/>
            </a:pP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分區聯絡窗口</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pPr marL="457200" indent="-457200">
              <a:buFont typeface="Wingdings" pitchFamily="2" charset="2"/>
              <a:buChar char="l"/>
              <a:defRPr/>
            </a:pP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北區 宋先生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68844</a:t>
            </a:r>
          </a:p>
          <a:p>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中區 吳小姐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68899</a:t>
            </a:r>
          </a:p>
          <a:p>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南區 莊先生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68331</a:t>
            </a:r>
          </a:p>
          <a:p>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東區</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含離島</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徐先生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分機</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68204</a:t>
            </a:r>
          </a:p>
        </p:txBody>
      </p:sp>
      <p:sp>
        <p:nvSpPr>
          <p:cNvPr id="5" name="標題 1"/>
          <p:cNvSpPr txBox="1">
            <a:spLocks/>
          </p:cNvSpPr>
          <p:nvPr/>
        </p:nvSpPr>
        <p:spPr>
          <a:xfrm>
            <a:off x="-108520" y="366623"/>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要如何查詢服務窗口？</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1528638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8741" y="1916832"/>
            <a:ext cx="9090249" cy="2246769"/>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本專案生效時固定為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24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時，若要求</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時起保，可自行塗改為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時，並於</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修改處用印確認</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即可。印鑑人應與要保書一致，不可蓋承辦人章。</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到期時則固定為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24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時不可修改。</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287522" y="1073096"/>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要保書上生效時是否可調整</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pic>
        <p:nvPicPr>
          <p:cNvPr id="2" name="圖片 1">
            <a:extLst>
              <a:ext uri="{FF2B5EF4-FFF2-40B4-BE49-F238E27FC236}">
                <a16:creationId xmlns:a16="http://schemas.microsoft.com/office/drawing/2014/main" id="{B8C96128-85C5-49C9-B447-9B52CDB9221D}"/>
              </a:ext>
            </a:extLst>
          </p:cNvPr>
          <p:cNvPicPr>
            <a:picLocks noChangeAspect="1"/>
          </p:cNvPicPr>
          <p:nvPr/>
        </p:nvPicPr>
        <p:blipFill>
          <a:blip r:embed="rId2"/>
          <a:stretch>
            <a:fillRect/>
          </a:stretch>
        </p:blipFill>
        <p:spPr>
          <a:xfrm>
            <a:off x="791580" y="4163601"/>
            <a:ext cx="7560840" cy="2259243"/>
          </a:xfrm>
          <a:prstGeom prst="rect">
            <a:avLst/>
          </a:prstGeom>
        </p:spPr>
      </p:pic>
    </p:spTree>
    <p:extLst>
      <p:ext uri="{BB962C8B-B14F-4D97-AF65-F5344CB8AC3E}">
        <p14:creationId xmlns:p14="http://schemas.microsoft.com/office/powerpoint/2010/main" val="3543144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82251" y="1412776"/>
            <a:ext cx="8779498" cy="6124754"/>
          </a:xfrm>
          <a:prstGeom prst="rect">
            <a:avLst/>
          </a:prstGeom>
          <a:noFill/>
        </p:spPr>
        <p:txBody>
          <a:bodyPr wrap="square">
            <a:spAutoFit/>
          </a:bodyPr>
          <a:lstStyle/>
          <a:p>
            <a:pPr marL="457200" indent="-457200">
              <a:buFont typeface="Wingdings" pitchFamily="2" charset="2"/>
              <a:buChar char="l"/>
              <a:defRPr/>
            </a:pP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若為投保</a:t>
            </a:r>
            <a:endPar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需於「保期開始前</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個工作日」將已用印的投保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文件寄至指定受理信箱及郵寄</a:t>
            </a:r>
            <a:r>
              <a:rPr lang="zh-TW" altLang="en-US" sz="28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正本</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至指定地址。</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若為加保及退保</a:t>
            </a:r>
            <a:endPar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需於次月</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日前將已用印的投保文件寄至指定受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理信箱及郵寄</a:t>
            </a:r>
            <a:r>
              <a:rPr lang="zh-TW" altLang="en-US" sz="28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正本</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至指定地址。</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投保文件請寄送至指定信箱</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(skiad5@skinsurance.com.tw) </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，待公司分區承辦人確認收件後，會回覆收訖郵件。</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0" y="404664"/>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需多久前須完成要保？</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796742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719931" y="2852936"/>
            <a:ext cx="7704138" cy="2677656"/>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於要保申請文件</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加退保申請文件</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「收齊後</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7</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至</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個工作日」完成保單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批單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、投保證明、收據寄發。</a:t>
            </a:r>
          </a:p>
          <a:p>
            <a:pPr marL="457200" indent="-457200">
              <a:buFont typeface="Wingdings" pitchFamily="2" charset="2"/>
              <a:buChar char="l"/>
              <a:defRPr/>
            </a:pP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如投保人數眾多，提供「名冊電子檔」更能加速保單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批單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製作。</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要保送件後，多久可以收到</a:t>
            </a:r>
          </a:p>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保單</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批單</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、收據？</a:t>
            </a:r>
          </a:p>
        </p:txBody>
      </p:sp>
    </p:spTree>
    <p:extLst>
      <p:ext uri="{BB962C8B-B14F-4D97-AF65-F5344CB8AC3E}">
        <p14:creationId xmlns:p14="http://schemas.microsoft.com/office/powerpoint/2010/main" val="39812675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9512" y="2636912"/>
            <a:ext cx="8784976" cy="2246769"/>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僅接受保險起保日距今</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日以前之投保，若超過</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日則不受理。</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例：今日為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115/08/01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，僅接受保險起保日</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日以內。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(115/09/30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前生效案件</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p>
        </p:txBody>
      </p:sp>
      <p:sp>
        <p:nvSpPr>
          <p:cNvPr id="5" name="標題 1"/>
          <p:cNvSpPr txBox="1">
            <a:spLocks/>
          </p:cNvSpPr>
          <p:nvPr/>
        </p:nvSpPr>
        <p:spPr>
          <a:xfrm>
            <a:off x="35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保險起保日是否有限制？</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204144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950" y="2708920"/>
            <a:ext cx="7992529" cy="954107"/>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收到保單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批單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及收據後，需於保期開始</a:t>
            </a:r>
            <a:r>
              <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30</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內完成保費繳納。</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保費需於何時完成繳納？</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1931157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447010" y="980728"/>
            <a:ext cx="8388932" cy="2246769"/>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虛擬帳號： </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8812+</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流水碼</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碼，共</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碼</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每一筆保批單號對應一組繳費帳號，請分開繳納</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超商繳費：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保費</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501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元</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~49,999</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元可使用超商條碼繳費。</a:t>
            </a:r>
          </a:p>
        </p:txBody>
      </p:sp>
      <p:sp>
        <p:nvSpPr>
          <p:cNvPr id="5" name="標題 1"/>
          <p:cNvSpPr txBox="1">
            <a:spLocks/>
          </p:cNvSpPr>
          <p:nvPr/>
        </p:nvSpPr>
        <p:spPr>
          <a:xfrm>
            <a:off x="308058" y="260648"/>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繳費方式為何？</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3" name="文字方塊 2">
            <a:extLst>
              <a:ext uri="{FF2B5EF4-FFF2-40B4-BE49-F238E27FC236}">
                <a16:creationId xmlns:a16="http://schemas.microsoft.com/office/drawing/2014/main" id="{398EF2B7-28E1-4F94-BF5C-0300D8DAF2E8}"/>
              </a:ext>
            </a:extLst>
          </p:cNvPr>
          <p:cNvSpPr txBox="1"/>
          <p:nvPr/>
        </p:nvSpPr>
        <p:spPr>
          <a:xfrm>
            <a:off x="72758" y="4005064"/>
            <a:ext cx="677108" cy="2016224"/>
          </a:xfrm>
          <a:prstGeom prst="rect">
            <a:avLst/>
          </a:prstGeom>
          <a:noFill/>
        </p:spPr>
        <p:txBody>
          <a:bodyPr vert="eaVert" wrap="square" rtlCol="0">
            <a:spAutoFit/>
          </a:bodyPr>
          <a:lstStyle/>
          <a:p>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參考樣本</a:t>
            </a:r>
          </a:p>
        </p:txBody>
      </p:sp>
      <p:pic>
        <p:nvPicPr>
          <p:cNvPr id="9" name="圖片 8">
            <a:extLst>
              <a:ext uri="{FF2B5EF4-FFF2-40B4-BE49-F238E27FC236}">
                <a16:creationId xmlns:a16="http://schemas.microsoft.com/office/drawing/2014/main" id="{88DACA4B-6E7B-1C97-C19F-77DD0C087AB2}"/>
              </a:ext>
            </a:extLst>
          </p:cNvPr>
          <p:cNvPicPr>
            <a:picLocks noChangeAspect="1"/>
          </p:cNvPicPr>
          <p:nvPr/>
        </p:nvPicPr>
        <p:blipFill>
          <a:blip r:embed="rId2"/>
          <a:stretch>
            <a:fillRect/>
          </a:stretch>
        </p:blipFill>
        <p:spPr>
          <a:xfrm>
            <a:off x="1295636" y="3382932"/>
            <a:ext cx="6552728" cy="3260488"/>
          </a:xfrm>
          <a:prstGeom prst="rect">
            <a:avLst/>
          </a:prstGeom>
        </p:spPr>
      </p:pic>
    </p:spTree>
    <p:extLst>
      <p:ext uri="{BB962C8B-B14F-4D97-AF65-F5344CB8AC3E}">
        <p14:creationId xmlns:p14="http://schemas.microsoft.com/office/powerpoint/2010/main" val="2796652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0566" y="548680"/>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2" name="文字方塊 1">
            <a:extLst>
              <a:ext uri="{FF2B5EF4-FFF2-40B4-BE49-F238E27FC236}">
                <a16:creationId xmlns:a16="http://schemas.microsoft.com/office/drawing/2014/main" id="{65704F96-7FD0-C694-54EE-79B380C3AB5A}"/>
              </a:ext>
            </a:extLst>
          </p:cNvPr>
          <p:cNvSpPr txBox="1"/>
          <p:nvPr/>
        </p:nvSpPr>
        <p:spPr>
          <a:xfrm>
            <a:off x="395536" y="1556792"/>
            <a:ext cx="8460432" cy="3170099"/>
          </a:xfrm>
          <a:prstGeom prst="rect">
            <a:avLst/>
          </a:prstGeom>
          <a:noFill/>
        </p:spPr>
        <p:txBody>
          <a:bodyPr wrap="square" rtlCol="0">
            <a:spAutoFit/>
          </a:bodyPr>
          <a:lstStyle/>
          <a:p>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如何判斷一般型</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工作型被保險人</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endParaRPr lang="en-US" altLang="zh-TW" sz="2000" b="1" dirty="0">
              <a:latin typeface="微軟正黑體" panose="020B0604030504040204" pitchFamily="34" charset="-120"/>
              <a:ea typeface="微軟正黑體" panose="020B0604030504040204" pitchFamily="34" charset="-120"/>
            </a:endParaRPr>
          </a:p>
          <a:p>
            <a:endParaRPr lang="en-US" altLang="zh-TW" sz="2000" b="1" dirty="0">
              <a:latin typeface="微軟正黑體" panose="020B0604030504040204" pitchFamily="34" charset="-120"/>
              <a:ea typeface="微軟正黑體" panose="020B0604030504040204" pitchFamily="34" charset="-120"/>
            </a:endParaRPr>
          </a:p>
          <a:p>
            <a:r>
              <a:rPr lang="zh-TW" altLang="en-US" sz="2000" b="1" dirty="0">
                <a:latin typeface="微軟正黑體" panose="020B0604030504040204" pitchFamily="34" charset="-120"/>
                <a:ea typeface="微軟正黑體" panose="020B0604030504040204" pitchFamily="34" charset="-120"/>
              </a:rPr>
              <a:t>學校與合作機構簽訂的合約書為「僱傭關係」版本者→ </a:t>
            </a:r>
            <a:r>
              <a:rPr lang="zh-TW" altLang="en-US" sz="2400" b="1" u="sng" dirty="0">
                <a:solidFill>
                  <a:srgbClr val="FF0000"/>
                </a:solidFill>
                <a:latin typeface="微軟正黑體" panose="020B0604030504040204" pitchFamily="34" charset="-120"/>
                <a:ea typeface="微軟正黑體" panose="020B0604030504040204" pitchFamily="34" charset="-120"/>
              </a:rPr>
              <a:t>工作型</a:t>
            </a:r>
            <a:endParaRPr lang="en-US" altLang="zh-TW" sz="2000" b="1" u="sng" dirty="0">
              <a:solidFill>
                <a:srgbClr val="FF0000"/>
              </a:solidFill>
              <a:latin typeface="微軟正黑體" panose="020B0604030504040204" pitchFamily="34" charset="-120"/>
              <a:ea typeface="微軟正黑體" panose="020B0604030504040204" pitchFamily="34" charset="-120"/>
            </a:endParaRPr>
          </a:p>
          <a:p>
            <a:pPr marL="234950" indent="-228600"/>
            <a:r>
              <a:rPr lang="zh-TW" altLang="en-US" sz="2000" b="1" dirty="0">
                <a:solidFill>
                  <a:srgbClr val="0000FF"/>
                </a:solidFill>
                <a:latin typeface="微軟正黑體" panose="020B0604030504040204" pitchFamily="34" charset="-120"/>
                <a:ea typeface="微軟正黑體" panose="020B0604030504040204" pitchFamily="34" charset="-120"/>
              </a:rPr>
              <a:t>●定義：於實習期間從事學習訓練以外之勞務提供或工作事實之實習學生。</a:t>
            </a:r>
          </a:p>
          <a:p>
            <a:endParaRPr lang="en-US" altLang="zh-TW" sz="2000" b="1" dirty="0">
              <a:latin typeface="微軟正黑體" panose="020B0604030504040204" pitchFamily="34" charset="-120"/>
              <a:ea typeface="微軟正黑體" panose="020B0604030504040204" pitchFamily="34" charset="-120"/>
            </a:endParaRPr>
          </a:p>
          <a:p>
            <a:r>
              <a:rPr lang="zh-TW" altLang="en-US" sz="2000" b="1" dirty="0">
                <a:latin typeface="微軟正黑體" panose="020B0604030504040204" pitchFamily="34" charset="-120"/>
                <a:ea typeface="微軟正黑體" panose="020B0604030504040204" pitchFamily="34" charset="-120"/>
              </a:rPr>
              <a:t>學校與合作機構簽訂的合約書為「非僱傭關係」版本者→ </a:t>
            </a:r>
            <a:r>
              <a:rPr lang="zh-TW" altLang="en-US" sz="2400" b="1" u="sng" dirty="0">
                <a:solidFill>
                  <a:srgbClr val="FF0000"/>
                </a:solidFill>
                <a:latin typeface="微軟正黑體" panose="020B0604030504040204" pitchFamily="34" charset="-120"/>
                <a:ea typeface="微軟正黑體" panose="020B0604030504040204" pitchFamily="34" charset="-120"/>
              </a:rPr>
              <a:t>一般型</a:t>
            </a:r>
            <a:endParaRPr lang="en-US" altLang="zh-TW" sz="2000" b="1" u="sng" dirty="0">
              <a:solidFill>
                <a:srgbClr val="FF0000"/>
              </a:solidFill>
              <a:latin typeface="微軟正黑體" panose="020B0604030504040204" pitchFamily="34" charset="-120"/>
              <a:ea typeface="微軟正黑體" panose="020B0604030504040204" pitchFamily="34" charset="-120"/>
            </a:endParaRPr>
          </a:p>
          <a:p>
            <a:pPr marL="234950" indent="-228600"/>
            <a:r>
              <a:rPr lang="zh-TW" altLang="en-US" sz="2000" b="1" dirty="0">
                <a:solidFill>
                  <a:srgbClr val="0000FF"/>
                </a:solidFill>
                <a:latin typeface="微軟正黑體" panose="020B0604030504040204" pitchFamily="34" charset="-120"/>
                <a:ea typeface="微軟正黑體" panose="020B0604030504040204" pitchFamily="34" charset="-120"/>
              </a:rPr>
              <a:t>●定義：於實習期間全程未從事學習訓練以外之勞務提供或工作事實，且 </a:t>
            </a:r>
            <a:endParaRPr lang="en-US" altLang="zh-TW" sz="2000" b="1" dirty="0">
              <a:solidFill>
                <a:srgbClr val="0000FF"/>
              </a:solidFill>
              <a:latin typeface="微軟正黑體" panose="020B0604030504040204" pitchFamily="34" charset="-120"/>
              <a:ea typeface="微軟正黑體" panose="020B0604030504040204" pitchFamily="34" charset="-120"/>
            </a:endParaRPr>
          </a:p>
          <a:p>
            <a:pPr marL="234950" indent="-228600"/>
            <a:r>
              <a:rPr lang="zh-TW" altLang="en-US" sz="2000" b="1" dirty="0">
                <a:solidFill>
                  <a:srgbClr val="0000FF"/>
                </a:solidFill>
                <a:latin typeface="微軟正黑體" panose="020B0604030504040204" pitchFamily="34" charset="-120"/>
                <a:ea typeface="微軟正黑體" panose="020B0604030504040204" pitchFamily="34" charset="-120"/>
              </a:rPr>
              <a:t>                不適用依「勞動基準法」辦理實習契約之實習學生。</a:t>
            </a:r>
          </a:p>
        </p:txBody>
      </p:sp>
    </p:spTree>
    <p:extLst>
      <p:ext uri="{BB962C8B-B14F-4D97-AF65-F5344CB8AC3E}">
        <p14:creationId xmlns:p14="http://schemas.microsoft.com/office/powerpoint/2010/main" val="24334795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a:xfrm>
            <a:off x="467544"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是否可以支票方式繳交保險費？</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6" name="文字方塊 5">
            <a:extLst>
              <a:ext uri="{FF2B5EF4-FFF2-40B4-BE49-F238E27FC236}">
                <a16:creationId xmlns:a16="http://schemas.microsoft.com/office/drawing/2014/main" id="{3F4B5B46-151D-48A9-929F-CBB4B779D8D8}"/>
              </a:ext>
            </a:extLst>
          </p:cNvPr>
          <p:cNvSpPr txBox="1"/>
          <p:nvPr/>
        </p:nvSpPr>
        <p:spPr>
          <a:xfrm>
            <a:off x="126511" y="2564904"/>
            <a:ext cx="8928992" cy="2246769"/>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可以，請以正本郵寄方式寄送至新光產物台北總公司</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台北市松山區民權東路三段</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171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號</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樓  郭文彥先生收</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需</a:t>
            </a: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附上支票簽收表</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並註明本次繳費之保險單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批單號碼</a:t>
            </a:r>
          </a:p>
        </p:txBody>
      </p:sp>
    </p:spTree>
    <p:extLst>
      <p:ext uri="{BB962C8B-B14F-4D97-AF65-F5344CB8AC3E}">
        <p14:creationId xmlns:p14="http://schemas.microsoft.com/office/powerpoint/2010/main" val="24279525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59532" y="2492896"/>
            <a:ext cx="8424936" cy="3970318"/>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由疾病所引起的意外事故。</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要保人或被保險人的故意行為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自殺、自殘等</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犯罪行為。</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被保險人飲酒後駕</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騎</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車，其吐氣或血液所含酒精成份超過道路交通法令規定標準者。</a:t>
            </a:r>
          </a:p>
          <a:p>
            <a:pPr>
              <a:defRPr/>
            </a:pPr>
            <a:endPar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34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哪些事故是不能理賠的</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6545037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59532" y="2492896"/>
            <a:ext cx="8424936" cy="1815882"/>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由本保險所生的權利，自得為請求之日起，經過</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2</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年不行使而消滅。</a:t>
            </a: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34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理賠申請期限？</a:t>
            </a:r>
          </a:p>
        </p:txBody>
      </p:sp>
    </p:spTree>
    <p:extLst>
      <p:ext uri="{BB962C8B-B14F-4D97-AF65-F5344CB8AC3E}">
        <p14:creationId xmlns:p14="http://schemas.microsoft.com/office/powerpoint/2010/main" val="3776570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74481" y="2708920"/>
            <a:ext cx="8424936" cy="3539430"/>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本公司收到理賠申請書及應檢附文件備齊後，經審核無誤將於</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15</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日內給付。</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本公司於給付保險金後，將依學校需求提供理賠明細表。學校可向本公司提出申請。</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34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理賠作業需要幾天？</a:t>
            </a:r>
          </a:p>
        </p:txBody>
      </p:sp>
    </p:spTree>
    <p:extLst>
      <p:ext uri="{BB962C8B-B14F-4D97-AF65-F5344CB8AC3E}">
        <p14:creationId xmlns:p14="http://schemas.microsoft.com/office/powerpoint/2010/main" val="30205094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CF7E30E-CB64-43C8-AEDE-785250FD4FDC}"/>
              </a:ext>
            </a:extLst>
          </p:cNvPr>
          <p:cNvSpPr txBox="1"/>
          <p:nvPr/>
        </p:nvSpPr>
        <p:spPr>
          <a:xfrm>
            <a:off x="2427823" y="2564904"/>
            <a:ext cx="4288353" cy="1323439"/>
          </a:xfrm>
          <a:prstGeom prst="rect">
            <a:avLst/>
          </a:prstGeom>
          <a:noFill/>
        </p:spPr>
        <p:txBody>
          <a:bodyPr wrap="none" rtlCol="0">
            <a:spAutoFit/>
          </a:bodyPr>
          <a:lstStyle/>
          <a:p>
            <a:r>
              <a:rPr lang="zh-TW" altLang="en-US" sz="8000" b="1" dirty="0">
                <a:latin typeface="標楷體" panose="03000509000000000000" pitchFamily="65" charset="-120"/>
                <a:ea typeface="標楷體" panose="03000509000000000000" pitchFamily="65" charset="-120"/>
              </a:rPr>
              <a:t>感謝聆聽</a:t>
            </a:r>
          </a:p>
        </p:txBody>
      </p:sp>
    </p:spTree>
    <p:extLst>
      <p:ext uri="{BB962C8B-B14F-4D97-AF65-F5344CB8AC3E}">
        <p14:creationId xmlns:p14="http://schemas.microsoft.com/office/powerpoint/2010/main" val="147767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0566" y="525819"/>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4" name="矩形 12"/>
          <p:cNvSpPr>
            <a:spLocks noChangeArrowheads="1"/>
          </p:cNvSpPr>
          <p:nvPr/>
        </p:nvSpPr>
        <p:spPr bwMode="auto">
          <a:xfrm>
            <a:off x="515318" y="1124744"/>
            <a:ext cx="8352928"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b="1" dirty="0">
                <a:solidFill>
                  <a:srgbClr val="FF0000"/>
                </a:solidFill>
                <a:latin typeface="微軟正黑體" pitchFamily="34" charset="-120"/>
                <a:ea typeface="微軟正黑體" pitchFamily="34" charset="-120"/>
              </a:rPr>
              <a:t>身故保險金：</a:t>
            </a:r>
          </a:p>
          <a:p>
            <a:pPr>
              <a:defRPr/>
            </a:pPr>
            <a:r>
              <a:rPr lang="zh-TW" altLang="en-US" b="1" dirty="0">
                <a:latin typeface="微軟正黑體" pitchFamily="34" charset="-120"/>
                <a:ea typeface="微軟正黑體" pitchFamily="34" charset="-120"/>
              </a:rPr>
              <a:t>被保險人於本契約有效期間內遭受契約約定的意外傷害事故，自意外傷害事故發生之日起一百八十日以內</a:t>
            </a:r>
            <a:r>
              <a:rPr lang="zh-TW" altLang="en-US" b="1" dirty="0">
                <a:solidFill>
                  <a:srgbClr val="FF0000"/>
                </a:solidFill>
                <a:latin typeface="微軟正黑體" pitchFamily="34" charset="-120"/>
                <a:ea typeface="微軟正黑體" pitchFamily="34" charset="-120"/>
              </a:rPr>
              <a:t>死亡者</a:t>
            </a:r>
            <a:r>
              <a:rPr lang="zh-TW" altLang="en-US" b="1" dirty="0">
                <a:latin typeface="微軟正黑體" pitchFamily="34" charset="-120"/>
                <a:ea typeface="微軟正黑體" pitchFamily="34" charset="-120"/>
              </a:rPr>
              <a:t>，本公司按該被保險人保險金額給付身故保險金。</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但超過一百八十日死亡者，受益人若能證明被保險人之死亡與該意外傷害事故具有因果關係者，不在此限。</a:t>
            </a:r>
            <a:endParaRPr lang="en-US" altLang="zh-TW" b="1" dirty="0">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失能保險金：</a:t>
            </a:r>
          </a:p>
          <a:p>
            <a:pPr>
              <a:defRPr/>
            </a:pPr>
            <a:r>
              <a:rPr lang="zh-TW" altLang="en-US" b="1" dirty="0">
                <a:latin typeface="微軟正黑體" pitchFamily="34" charset="-120"/>
                <a:ea typeface="微軟正黑體" pitchFamily="34" charset="-120"/>
              </a:rPr>
              <a:t>被保險人於本契約有效期間內遭受契約約定的意外傷害事故，自意外傷害事故發生之日起一百八十日以內致成</a:t>
            </a:r>
            <a:r>
              <a:rPr lang="zh-TW" altLang="en-US" b="1" dirty="0">
                <a:solidFill>
                  <a:srgbClr val="FF0000"/>
                </a:solidFill>
                <a:latin typeface="微軟正黑體" pitchFamily="34" charset="-120"/>
                <a:ea typeface="微軟正黑體" pitchFamily="34" charset="-120"/>
              </a:rPr>
              <a:t>附表所列失能程度之一者</a:t>
            </a:r>
            <a:r>
              <a:rPr lang="zh-TW" altLang="en-US" b="1" dirty="0">
                <a:latin typeface="微軟正黑體" pitchFamily="34" charset="-120"/>
                <a:ea typeface="微軟正黑體" pitchFamily="34" charset="-120"/>
              </a:rPr>
              <a:t>，本公司給付失能保險金，其</a:t>
            </a:r>
            <a:r>
              <a:rPr lang="zh-TW" altLang="en-US" b="1" dirty="0">
                <a:solidFill>
                  <a:srgbClr val="FF0000"/>
                </a:solidFill>
                <a:latin typeface="微軟正黑體" pitchFamily="34" charset="-120"/>
                <a:ea typeface="微軟正黑體" pitchFamily="34" charset="-120"/>
              </a:rPr>
              <a:t>金額按該表所列之給付比例計算</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但超過一百八十日致成失能者，受益人若能證明被保險人之失能與該意外傷害事故具有因果關係者，不在此限。</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p:txBody>
      </p:sp>
    </p:spTree>
    <p:extLst>
      <p:ext uri="{BB962C8B-B14F-4D97-AF65-F5344CB8AC3E}">
        <p14:creationId xmlns:p14="http://schemas.microsoft.com/office/powerpoint/2010/main" val="1722717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73CCFAC-59A8-4417-A057-8B51CFB23CFE}"/>
              </a:ext>
            </a:extLst>
          </p:cNvPr>
          <p:cNvPicPr>
            <a:picLocks noChangeAspect="1"/>
          </p:cNvPicPr>
          <p:nvPr/>
        </p:nvPicPr>
        <p:blipFill>
          <a:blip r:embed="rId2"/>
          <a:stretch>
            <a:fillRect/>
          </a:stretch>
        </p:blipFill>
        <p:spPr>
          <a:xfrm>
            <a:off x="784155" y="3611349"/>
            <a:ext cx="6839905" cy="2467319"/>
          </a:xfrm>
          <a:prstGeom prst="rect">
            <a:avLst/>
          </a:prstGeom>
        </p:spPr>
      </p:pic>
      <p:pic>
        <p:nvPicPr>
          <p:cNvPr id="5" name="圖片 4">
            <a:extLst>
              <a:ext uri="{FF2B5EF4-FFF2-40B4-BE49-F238E27FC236}">
                <a16:creationId xmlns:a16="http://schemas.microsoft.com/office/drawing/2014/main" id="{F7D95620-3FBB-42EF-9887-39B677DE0294}"/>
              </a:ext>
            </a:extLst>
          </p:cNvPr>
          <p:cNvPicPr>
            <a:picLocks noChangeAspect="1"/>
          </p:cNvPicPr>
          <p:nvPr/>
        </p:nvPicPr>
        <p:blipFill>
          <a:blip r:embed="rId3"/>
          <a:stretch>
            <a:fillRect/>
          </a:stretch>
        </p:blipFill>
        <p:spPr>
          <a:xfrm>
            <a:off x="755576" y="2123893"/>
            <a:ext cx="6868484" cy="1305107"/>
          </a:xfrm>
          <a:prstGeom prst="rect">
            <a:avLst/>
          </a:prstGeom>
        </p:spPr>
      </p:pic>
      <p:sp>
        <p:nvSpPr>
          <p:cNvPr id="6" name="文字方塊 5">
            <a:extLst>
              <a:ext uri="{FF2B5EF4-FFF2-40B4-BE49-F238E27FC236}">
                <a16:creationId xmlns:a16="http://schemas.microsoft.com/office/drawing/2014/main" id="{A388703E-2BA1-4ADF-8CC0-DEB8E5942BE7}"/>
              </a:ext>
            </a:extLst>
          </p:cNvPr>
          <p:cNvSpPr txBox="1"/>
          <p:nvPr/>
        </p:nvSpPr>
        <p:spPr>
          <a:xfrm>
            <a:off x="903565" y="1621749"/>
            <a:ext cx="3788217" cy="369332"/>
          </a:xfrm>
          <a:prstGeom prst="rect">
            <a:avLst/>
          </a:prstGeom>
          <a:noFill/>
        </p:spPr>
        <p:txBody>
          <a:bodyPr wrap="none" rtlCol="0">
            <a:spAutoFit/>
          </a:bodyPr>
          <a:lstStyle/>
          <a:p>
            <a:r>
              <a:rPr lang="zh-TW" altLang="en-US" b="1" dirty="0">
                <a:latin typeface="微軟正黑體" panose="020B0604030504040204" pitchFamily="34" charset="-120"/>
                <a:ea typeface="微軟正黑體" panose="020B0604030504040204" pitchFamily="34" charset="-120"/>
              </a:rPr>
              <a:t>失能程度與保險金給付表</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節錄部分</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7" name="Rectangle 7">
            <a:extLst>
              <a:ext uri="{FF2B5EF4-FFF2-40B4-BE49-F238E27FC236}">
                <a16:creationId xmlns:a16="http://schemas.microsoft.com/office/drawing/2014/main" id="{46384296-D5B0-4DE8-92DF-0A4C6B75BF38}"/>
              </a:ext>
            </a:extLst>
          </p:cNvPr>
          <p:cNvSpPr txBox="1">
            <a:spLocks noChangeArrowheads="1"/>
          </p:cNvSpPr>
          <p:nvPr/>
        </p:nvSpPr>
        <p:spPr>
          <a:xfrm>
            <a:off x="3060566" y="555925"/>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Tree>
    <p:extLst>
      <p:ext uri="{BB962C8B-B14F-4D97-AF65-F5344CB8AC3E}">
        <p14:creationId xmlns:p14="http://schemas.microsoft.com/office/powerpoint/2010/main" val="220356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0566" y="548680"/>
            <a:ext cx="3262432"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保障計畫說明</a:t>
            </a:r>
          </a:p>
        </p:txBody>
      </p:sp>
      <p:sp>
        <p:nvSpPr>
          <p:cNvPr id="5" name="矩形 12"/>
          <p:cNvSpPr>
            <a:spLocks noChangeArrowheads="1"/>
          </p:cNvSpPr>
          <p:nvPr/>
        </p:nvSpPr>
        <p:spPr bwMode="auto">
          <a:xfrm>
            <a:off x="251520" y="1916832"/>
            <a:ext cx="864096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b="1" dirty="0">
                <a:solidFill>
                  <a:srgbClr val="FF0000"/>
                </a:solidFill>
                <a:latin typeface="微軟正黑體" pitchFamily="34" charset="-120"/>
                <a:ea typeface="微軟正黑體" pitchFamily="34" charset="-120"/>
              </a:rPr>
              <a:t>意外傷害事故門診醫療保險金：</a:t>
            </a:r>
          </a:p>
          <a:p>
            <a:pPr>
              <a:defRPr/>
            </a:pPr>
            <a:r>
              <a:rPr lang="zh-TW" altLang="en-US" b="1" dirty="0">
                <a:latin typeface="微軟正黑體" pitchFamily="34" charset="-120"/>
                <a:ea typeface="微軟正黑體" pitchFamily="34" charset="-120"/>
              </a:rPr>
              <a:t>被保險人於本契約有效期間內遭受意外傷害事故，自意外傷害事故發生之日起一百八十日內以全民健康保險之保險對象身分經醫院或診所以門診方式治療時，本公司按該被保險人門診期間內所發生，且依全民健康保險規定其保險對象應自行負擔及不屬全民健康保險給付範圍之費用核付「意外傷害事故門診醫療保險金」。</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被保險人不以全民健康保險之保險對象身分門診治療；或前往不具有全民健康保險之醫院或診所門診治療者，致各項醫療費用未經全民健康保險給付，本公司依被保險人實際支付之費用之</a:t>
            </a:r>
            <a:r>
              <a:rPr lang="zh-TW" altLang="en-US" b="1" dirty="0">
                <a:solidFill>
                  <a:srgbClr val="FF0000"/>
                </a:solidFill>
                <a:latin typeface="微軟正黑體" pitchFamily="34" charset="-120"/>
                <a:ea typeface="微軟正黑體" pitchFamily="34" charset="-120"/>
              </a:rPr>
              <a:t>百分之六十五</a:t>
            </a:r>
            <a:r>
              <a:rPr lang="zh-TW" altLang="en-US" b="1" dirty="0">
                <a:latin typeface="微軟正黑體" pitchFamily="34" charset="-120"/>
                <a:ea typeface="微軟正黑體" pitchFamily="34" charset="-120"/>
              </a:rPr>
              <a:t>給付，但最高給付金額仍受前項之限制。</a:t>
            </a:r>
            <a:endParaRPr lang="en-US" altLang="zh-TW" b="1" dirty="0">
              <a:solidFill>
                <a:srgbClr val="0000FF"/>
              </a:solidFill>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門診</a:t>
            </a:r>
            <a:endParaRPr lang="en-US" altLang="zh-TW"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係指被保險人經登記合格的醫院或診所診療，但不包含被保險人經醫師診斷其傷害必須入住醫院，且正式辦理住院手續並確實在醫院接受診療者。</a:t>
            </a:r>
            <a:endParaRPr lang="en-US" altLang="zh-TW" b="1" dirty="0">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endParaRPr lang="zh-TW" altLang="en-US" b="1"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val="3012918306"/>
      </p:ext>
    </p:extLst>
  </p:cSld>
  <p:clrMapOvr>
    <a:masterClrMapping/>
  </p:clrMapOvr>
</p:sld>
</file>

<file path=ppt/theme/theme1.xml><?xml version="1.0" encoding="utf-8"?>
<a:theme xmlns:a="http://schemas.openxmlformats.org/drawingml/2006/main" name="sk封面">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首頁">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6361</TotalTime>
  <Pages>0</Pages>
  <Words>3089</Words>
  <Characters>0</Characters>
  <Application>Microsoft Office PowerPoint</Application>
  <DocSecurity>0</DocSecurity>
  <PresentationFormat>如螢幕大小 (4:3)</PresentationFormat>
  <Lines>0</Lines>
  <Paragraphs>374</Paragraphs>
  <Slides>64</Slides>
  <Notes>0</Notes>
  <HiddenSlides>0</HiddenSlides>
  <MMClips>0</MMClips>
  <ScaleCrop>false</ScaleCrop>
  <HeadingPairs>
    <vt:vector size="6" baseType="variant">
      <vt:variant>
        <vt:lpstr>使用字型</vt:lpstr>
      </vt:variant>
      <vt:variant>
        <vt:i4>5</vt:i4>
      </vt:variant>
      <vt:variant>
        <vt:lpstr>佈景主題</vt:lpstr>
      </vt:variant>
      <vt:variant>
        <vt:i4>2</vt:i4>
      </vt:variant>
      <vt:variant>
        <vt:lpstr>投影片標題</vt:lpstr>
      </vt:variant>
      <vt:variant>
        <vt:i4>64</vt:i4>
      </vt:variant>
    </vt:vector>
  </HeadingPairs>
  <TitlesOfParts>
    <vt:vector size="71" baseType="lpstr">
      <vt:lpstr>微軟正黑體</vt:lpstr>
      <vt:lpstr>標楷體</vt:lpstr>
      <vt:lpstr>Arial</vt:lpstr>
      <vt:lpstr>Calibri</vt:lpstr>
      <vt:lpstr>Wingdings</vt:lpstr>
      <vt:lpstr>sk封面</vt:lpstr>
      <vt:lpstr>sk首頁</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admin</cp:lastModifiedBy>
  <cp:revision>371</cp:revision>
  <cp:lastPrinted>2026-06-29T08:05:07Z</cp:lastPrinted>
  <dcterms:created xsi:type="dcterms:W3CDTF">2014-12-24T08:18:06Z</dcterms:created>
  <dcterms:modified xsi:type="dcterms:W3CDTF">2026-09-01T01:40:25Z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y fmtid="{D5CDD505-2E9C-101B-9397-08002B2CF9AE}" pid="5" name="KSOProductBuildVer">
    <vt:lpwstr>2052-10.1.0.5400</vt:lpwstr>
  </property>
</Properties>
</file>